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1.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87" r:id="rId6"/>
  </p:sldMasterIdLst>
  <p:notesMasterIdLst>
    <p:notesMasterId r:id="rId41"/>
  </p:notesMasterIdLst>
  <p:handoutMasterIdLst>
    <p:handoutMasterId r:id="rId42"/>
  </p:handoutMasterIdLst>
  <p:sldIdLst>
    <p:sldId id="1595" r:id="rId7"/>
    <p:sldId id="272" r:id="rId8"/>
    <p:sldId id="2076136817" r:id="rId9"/>
    <p:sldId id="1553" r:id="rId10"/>
    <p:sldId id="2076136819" r:id="rId11"/>
    <p:sldId id="2076136820" r:id="rId12"/>
    <p:sldId id="401" r:id="rId13"/>
    <p:sldId id="2076136818" r:id="rId14"/>
    <p:sldId id="1551" r:id="rId15"/>
    <p:sldId id="11642" r:id="rId16"/>
    <p:sldId id="11648" r:id="rId17"/>
    <p:sldId id="1549" r:id="rId18"/>
    <p:sldId id="1550" r:id="rId19"/>
    <p:sldId id="2076136821" r:id="rId20"/>
    <p:sldId id="1560" r:id="rId21"/>
    <p:sldId id="2076136823" r:id="rId22"/>
    <p:sldId id="1561" r:id="rId23"/>
    <p:sldId id="11649" r:id="rId24"/>
    <p:sldId id="1554" r:id="rId25"/>
    <p:sldId id="1556" r:id="rId26"/>
    <p:sldId id="1563" r:id="rId27"/>
    <p:sldId id="1564" r:id="rId28"/>
    <p:sldId id="1565" r:id="rId29"/>
    <p:sldId id="1566" r:id="rId30"/>
    <p:sldId id="1567" r:id="rId31"/>
    <p:sldId id="1568" r:id="rId32"/>
    <p:sldId id="1569" r:id="rId33"/>
    <p:sldId id="1570" r:id="rId34"/>
    <p:sldId id="1557" r:id="rId35"/>
    <p:sldId id="1615" r:id="rId36"/>
    <p:sldId id="1614" r:id="rId37"/>
    <p:sldId id="11650" r:id="rId38"/>
    <p:sldId id="1627" r:id="rId39"/>
    <p:sldId id="2076136824" r:id="rId4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72"/>
            <p14:sldId id="2076136817"/>
            <p14:sldId id="1553"/>
            <p14:sldId id="2076136819"/>
            <p14:sldId id="2076136820"/>
            <p14:sldId id="401"/>
            <p14:sldId id="2076136818"/>
            <p14:sldId id="1551"/>
            <p14:sldId id="11642"/>
            <p14:sldId id="11648"/>
            <p14:sldId id="1549"/>
            <p14:sldId id="1550"/>
            <p14:sldId id="2076136821"/>
            <p14:sldId id="1560"/>
            <p14:sldId id="2076136823"/>
            <p14:sldId id="1561"/>
            <p14:sldId id="11649"/>
            <p14:sldId id="1554"/>
            <p14:sldId id="1556"/>
            <p14:sldId id="1563"/>
            <p14:sldId id="1564"/>
            <p14:sldId id="1565"/>
            <p14:sldId id="1566"/>
            <p14:sldId id="1567"/>
            <p14:sldId id="1568"/>
            <p14:sldId id="1569"/>
            <p14:sldId id="1570"/>
            <p14:sldId id="1557"/>
            <p14:sldId id="1615"/>
            <p14:sldId id="1614"/>
            <p14:sldId id="11650"/>
            <p14:sldId id="1627"/>
            <p14:sldId id="207613682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E"/>
    <a:srgbClr val="2F2F2F"/>
    <a:srgbClr val="E6E6E6"/>
    <a:srgbClr val="FFFFFF"/>
    <a:srgbClr val="A6A6A6"/>
    <a:srgbClr val="00BCF2"/>
    <a:srgbClr val="787878"/>
    <a:srgbClr val="595959"/>
    <a:srgbClr val="7F7F7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72956" autoAdjust="0"/>
  </p:normalViewPr>
  <p:slideViewPr>
    <p:cSldViewPr snapToGrid="0">
      <p:cViewPr varScale="1">
        <p:scale>
          <a:sx n="58" d="100"/>
          <a:sy n="58" d="100"/>
        </p:scale>
        <p:origin x="1502" y="53"/>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7/6/2020 3:53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7/6/2020 3:53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eliostruyf.com/sharepoint-framework-generator-changelo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7/6/2020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To build and deploy client-side web parts using the </a:t>
            </a:r>
            <a:r>
              <a:rPr lang="en-US" dirty="0" err="1"/>
              <a:t>the</a:t>
            </a:r>
            <a:r>
              <a:rPr lang="en-US" dirty="0"/>
              <a:t> SharePoint Framework, you will need an Office 365 Tenant. </a:t>
            </a:r>
          </a:p>
          <a:p>
            <a:endParaRPr lang="en-GB" dirty="0"/>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573340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306543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589787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895258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7/6/2020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897042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7/6/2020 3:53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84580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7/6/2020 3:53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247082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7/6/2020 3:53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959371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7/6/2020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7637489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7/6/2020 3:53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440967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dirty="0"/>
              <a:t>Tahoe/SPS 2001 – ASP Based, Single Box</a:t>
            </a:r>
          </a:p>
          <a:p>
            <a:r>
              <a:rPr lang="en-US" sz="3600" dirty="0"/>
              <a:t>SP  2003 – Moved to ASP.NET, scale out, enterprise manageability</a:t>
            </a:r>
          </a:p>
          <a:p>
            <a:r>
              <a:rPr lang="en-US" sz="3600" dirty="0"/>
              <a:t>SP  2007 – Added ECM, Publishing, Shared Services</a:t>
            </a:r>
          </a:p>
          <a:p>
            <a:r>
              <a:rPr lang="en-US" sz="3600" dirty="0"/>
              <a:t>SP  2010 – FAST acquisition, search driven portals, scaled up </a:t>
            </a:r>
            <a:r>
              <a:rPr lang="en-US" sz="3600" dirty="0" err="1"/>
              <a:t>doclibs</a:t>
            </a:r>
            <a:endParaRPr lang="en-US" sz="3600" dirty="0"/>
          </a:p>
          <a:p>
            <a:r>
              <a:rPr lang="en-US" sz="3600" dirty="0"/>
              <a:t>SP  2013 – Multitenant, base for our cloud-based release</a:t>
            </a:r>
          </a:p>
          <a:p>
            <a:r>
              <a:rPr lang="en-US" sz="3600" dirty="0"/>
              <a:t>SP 2016 – First version migrated back from Cloud</a:t>
            </a:r>
          </a:p>
          <a:p>
            <a:endParaRPr lang="en-US" dirty="0"/>
          </a:p>
        </p:txBody>
      </p:sp>
      <p:sp>
        <p:nvSpPr>
          <p:cNvPr id="4" name="Date Placeholder 3"/>
          <p:cNvSpPr>
            <a:spLocks noGrp="1"/>
          </p:cNvSpPr>
          <p:nvPr>
            <p:ph type="dt" idx="10"/>
          </p:nvPr>
        </p:nvSpPr>
        <p:spPr/>
        <p:txBody>
          <a:bodyPr/>
          <a:lstStyle/>
          <a:p>
            <a:fld id="{CA18E192-2F8D-428E-B62B-9841F858B005}" type="datetime1">
              <a:rPr lang="en-US" smtClean="0">
                <a:solidFill>
                  <a:prstClr val="black"/>
                </a:solidFill>
              </a:rPr>
              <a:pPr/>
              <a:t>7/6/2020</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89525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Tx/>
              <a:buNone/>
              <a:tabLst/>
              <a:defRPr/>
            </a:pPr>
            <a:r>
              <a:rPr lang="en-GB" sz="900" dirty="0">
                <a:hlinkClick r:id="rId3"/>
              </a:rPr>
              <a:t>https://www.eliostruyf.com/sharepoint-framework-generator-changelog/</a:t>
            </a:r>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7</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00003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Segoe UI"/>
              </a:rPr>
              <a:t>Built into the SharePoint mobile apps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9B58DE-4BA1-4364-B922-4D0E9172083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12257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rendered using Open Source web tech</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CDN deployed web apps with client side interactivity and fast page routing</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web parts</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and persisted caches</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Mobile optimized (responsive)</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7/6/2020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191081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sz="1600" dirty="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7/6/2020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047063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2133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To build and deploy client-side web parts using the </a:t>
            </a:r>
            <a:r>
              <a:rPr lang="en-US" dirty="0" err="1"/>
              <a:t>the</a:t>
            </a:r>
            <a:r>
              <a:rPr lang="en-US" dirty="0"/>
              <a:t> SharePoint Framework, you will need an Office 365 Tenant. </a:t>
            </a:r>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1055206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spid="_x0000_s1123" name="Acrobat Document" r:id="rId3" imgW="2476500" imgH="666750" progId="AcroExch.Document.DC">
                  <p:embed/>
                </p:oleObj>
              </mc:Choice>
              <mc:Fallback>
                <p:oleObj name="Acrobat Document" r:id="rId3"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4"/>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4400" y="633600"/>
            <a:ext cx="115740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Click to edit Master title style</a:t>
            </a:r>
          </a:p>
        </p:txBody>
      </p:sp>
    </p:spTree>
    <p:extLst>
      <p:ext uri="{BB962C8B-B14F-4D97-AF65-F5344CB8AC3E}">
        <p14:creationId xmlns:p14="http://schemas.microsoft.com/office/powerpoint/2010/main" val="324281744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1241426"/>
            <a:ext cx="5486399" cy="849463"/>
          </a:xfrm>
        </p:spPr>
        <p:txBody>
          <a:bodyP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9215243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4400" y="1212850"/>
            <a:ext cx="11574000" cy="1566583"/>
          </a:xfrm>
        </p:spPr>
        <p:txBody>
          <a:bodyPr>
            <a:spAutoFit/>
          </a:bodyPr>
          <a:lstStyle>
            <a:lvl1pPr>
              <a:defRPr sz="24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464400" y="633600"/>
            <a:ext cx="11574000" cy="410369"/>
          </a:xfrm>
        </p:spPr>
        <p:txBody>
          <a:bodyPr vert="horz" wrap="square" lIns="0" tIns="0" rIns="0" bIns="0" rtlCol="0" anchor="t">
            <a:spAutoFit/>
          </a:bodyPr>
          <a:lstStyle>
            <a:lvl1pPr>
              <a:defRPr lang="en-US" sz="2800">
                <a:solidFill>
                  <a:srgbClr val="2F2F2F"/>
                </a:solidFill>
              </a:defRPr>
            </a:lvl1pPr>
          </a:lstStyle>
          <a:p>
            <a:pPr lvl="0">
              <a:lnSpc>
                <a:spcPts val="3200"/>
              </a:lnSpc>
            </a:pPr>
            <a:r>
              <a:rPr lang="en-US" dirty="0"/>
              <a:t>Click to edit Master title style</a:t>
            </a:r>
          </a:p>
        </p:txBody>
      </p:sp>
    </p:spTree>
    <p:extLst>
      <p:ext uri="{BB962C8B-B14F-4D97-AF65-F5344CB8AC3E}">
        <p14:creationId xmlns:p14="http://schemas.microsoft.com/office/powerpoint/2010/main" val="397054023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943305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3 Pillars">
    <p:spTree>
      <p:nvGrpSpPr>
        <p:cNvPr id="1" name=""/>
        <p:cNvGrpSpPr/>
        <p:nvPr/>
      </p:nvGrpSpPr>
      <p:grpSpPr>
        <a:xfrm>
          <a:off x="0" y="0"/>
          <a:ext cx="0" cy="0"/>
          <a:chOff x="0" y="0"/>
          <a:chExt cx="0" cy="0"/>
        </a:xfrm>
      </p:grpSpPr>
      <p:sp>
        <p:nvSpPr>
          <p:cNvPr id="21" name="Content Placeholder 2"/>
          <p:cNvSpPr>
            <a:spLocks noGrp="1"/>
          </p:cNvSpPr>
          <p:nvPr>
            <p:ph idx="22" hasCustomPrompt="1"/>
          </p:nvPr>
        </p:nvSpPr>
        <p:spPr>
          <a:xfrm>
            <a:off x="8454583" y="2628704"/>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17" name="Content Placeholder 2"/>
          <p:cNvSpPr>
            <a:spLocks noGrp="1"/>
          </p:cNvSpPr>
          <p:nvPr>
            <p:ph idx="18" hasCustomPrompt="1"/>
          </p:nvPr>
        </p:nvSpPr>
        <p:spPr>
          <a:xfrm>
            <a:off x="409214" y="2628705"/>
            <a:ext cx="3544395" cy="947375"/>
          </a:xfrm>
        </p:spPr>
        <p:txBody>
          <a:bodyPr lIns="146304" rIns="146304"/>
          <a:lstStyle>
            <a:lvl1pPr marL="0" indent="0" algn="ctr" defTabSz="932597" rtl="0" eaLnBrk="1" latinLnBrk="0" hangingPunct="1">
              <a:buNone/>
              <a:defRPr lang="en-US" sz="5507"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44">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36"/>
            </a:lvl3pPr>
            <a:lvl4pPr algn="ctr">
              <a:defRPr sz="1836">
                <a:latin typeface="+mn-lt"/>
              </a:defRPr>
            </a:lvl4pPr>
            <a:lvl5pPr algn="ctr">
              <a:defRPr sz="1632">
                <a:latin typeface="+mn-lt"/>
              </a:defRPr>
            </a:lvl5pPr>
          </a:lstStyle>
          <a:p>
            <a:pPr lvl="0"/>
            <a:r>
              <a:rPr lang="en-US" dirty="0"/>
              <a:t>#</a:t>
            </a:r>
          </a:p>
        </p:txBody>
      </p:sp>
      <p:sp>
        <p:nvSpPr>
          <p:cNvPr id="3" name="Content Placeholder 2"/>
          <p:cNvSpPr>
            <a:spLocks noGrp="1"/>
          </p:cNvSpPr>
          <p:nvPr>
            <p:ph idx="1"/>
          </p:nvPr>
        </p:nvSpPr>
        <p:spPr>
          <a:xfrm>
            <a:off x="409214" y="3563225"/>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642398" y="3449394"/>
            <a:ext cx="3078028"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Rectangle 13"/>
          <p:cNvSpPr/>
          <p:nvPr userDrawn="1"/>
        </p:nvSpPr>
        <p:spPr>
          <a:xfrm>
            <a:off x="4621715"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userDrawn="1"/>
        </p:nvSpPr>
        <p:spPr>
          <a:xfrm>
            <a:off x="8641129"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Text Placeholder 7"/>
          <p:cNvSpPr>
            <a:spLocks noGrp="1"/>
          </p:cNvSpPr>
          <p:nvPr>
            <p:ph type="body" sz="quarter" idx="13" hasCustomPrompt="1"/>
          </p:nvPr>
        </p:nvSpPr>
        <p:spPr>
          <a:xfrm>
            <a:off x="0" y="479725"/>
            <a:ext cx="12436475" cy="649454"/>
          </a:xfrm>
        </p:spPr>
        <p:txBody>
          <a:bodyPr/>
          <a:lstStyle>
            <a:lvl1pPr marL="0" indent="0" algn="ctr" defTabSz="932597" rtl="0" eaLnBrk="1" latinLnBrk="0" hangingPunct="1">
              <a:lnSpc>
                <a:spcPct val="90000"/>
              </a:lnSpc>
              <a:spcBef>
                <a:spcPts val="1020"/>
              </a:spcBef>
              <a:buFont typeface="Arial" panose="020B0604020202020204" pitchFamily="34" charset="0"/>
              <a:buNone/>
              <a:defRPr lang="en-US" sz="3264" b="0" kern="1200" dirty="0">
                <a:solidFill>
                  <a:schemeClr val="tx1"/>
                </a:solidFill>
                <a:latin typeface="+mj-lt"/>
                <a:ea typeface="+mn-ea"/>
                <a:cs typeface="Segoe UI Semilight" panose="020B0402040204020203" pitchFamily="34" charset="0"/>
              </a:defRPr>
            </a:lvl1pPr>
          </a:lstStyle>
          <a:p>
            <a:pPr marL="0" lvl="0" indent="0" algn="ctr" defTabSz="932597" rtl="0" eaLnBrk="1" latinLnBrk="0" hangingPunct="1">
              <a:lnSpc>
                <a:spcPct val="90000"/>
              </a:lnSpc>
              <a:spcBef>
                <a:spcPts val="1020"/>
              </a:spcBef>
              <a:buFont typeface="Arial" panose="020B0604020202020204" pitchFamily="34" charset="0"/>
              <a:buNone/>
            </a:pPr>
            <a:r>
              <a:rPr lang="en-US" dirty="0"/>
              <a:t>Click to edit master title style</a:t>
            </a:r>
          </a:p>
        </p:txBody>
      </p:sp>
      <p:sp>
        <p:nvSpPr>
          <p:cNvPr id="20" name="Content Placeholder 2"/>
          <p:cNvSpPr>
            <a:spLocks noGrp="1"/>
          </p:cNvSpPr>
          <p:nvPr>
            <p:ph idx="21" hasCustomPrompt="1"/>
          </p:nvPr>
        </p:nvSpPr>
        <p:spPr>
          <a:xfrm>
            <a:off x="4431898" y="2628705"/>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4" name="Content Placeholder 2">
            <a:extLst>
              <a:ext uri="{FF2B5EF4-FFF2-40B4-BE49-F238E27FC236}">
                <a16:creationId xmlns:a16="http://schemas.microsoft.com/office/drawing/2014/main" id="{B2337D69-CD7F-4098-AC19-405A8092AC75}"/>
              </a:ext>
            </a:extLst>
          </p:cNvPr>
          <p:cNvSpPr>
            <a:spLocks noGrp="1"/>
          </p:cNvSpPr>
          <p:nvPr>
            <p:ph idx="25"/>
          </p:nvPr>
        </p:nvSpPr>
        <p:spPr>
          <a:xfrm>
            <a:off x="4431898" y="3563224"/>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78331A1A-555C-4ED6-9821-A871C182E5A3}"/>
              </a:ext>
            </a:extLst>
          </p:cNvPr>
          <p:cNvSpPr>
            <a:spLocks noGrp="1"/>
          </p:cNvSpPr>
          <p:nvPr>
            <p:ph idx="26"/>
          </p:nvPr>
        </p:nvSpPr>
        <p:spPr>
          <a:xfrm>
            <a:off x="8454583" y="3568768"/>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622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14:bounceEnd="32000">
                                          <p:cBhvr additive="base">
                                            <p:cTn id="25"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14:bounceEnd="32000">
                                          <p:cBhvr additive="base">
                                            <p:cTn id="39"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750" fill="hold"/>
                                            <p:tgtEl>
                                              <p:spTgt spid="20"/>
                                            </p:tgtEl>
                                            <p:attrNameLst>
                                              <p:attrName>ppt_x</p:attrName>
                                            </p:attrNameLst>
                                          </p:cBhvr>
                                          <p:tavLst>
                                            <p:tav tm="0">
                                              <p:val>
                                                <p:strVal val="#ppt_x"/>
                                              </p:val>
                                            </p:tav>
                                            <p:tav tm="100000">
                                              <p:val>
                                                <p:strVal val="#ppt_x"/>
                                              </p:val>
                                            </p:tav>
                                          </p:tavLst>
                                        </p:anim>
                                        <p:anim calcmode="lin" valueType="num">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ppt_x"/>
                                              </p:val>
                                            </p:tav>
                                            <p:tav tm="100000">
                                              <p:val>
                                                <p:strVal val="#ppt_x"/>
                                              </p:val>
                                            </p:tav>
                                          </p:tavLst>
                                        </p:anim>
                                        <p:anim calcmode="lin" valueType="num">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3"/>
            <a:ext cx="11375536" cy="762786"/>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29661" y="1476621"/>
            <a:ext cx="11375536" cy="2233625"/>
          </a:xfrm>
          <a:prstGeom prst="rect">
            <a:avLst/>
          </a:prstGeom>
        </p:spPr>
        <p:txBody>
          <a:bodyPr/>
          <a:lstStyle>
            <a:lvl1pPr marL="217421" indent="-217421">
              <a:buFont typeface="Wingdings" pitchFamily="2" charset="2"/>
              <a:buChar char=""/>
              <a:defRPr sz="3061">
                <a:solidFill>
                  <a:srgbClr val="333333"/>
                </a:solidFill>
              </a:defRPr>
            </a:lvl1pPr>
            <a:lvl2pPr marL="395973" indent="-178553">
              <a:buFont typeface="Wingdings" pitchFamily="2" charset="2"/>
              <a:buChar char=""/>
              <a:defRPr>
                <a:solidFill>
                  <a:srgbClr val="333333"/>
                </a:solidFill>
                <a:latin typeface="+mn-lt"/>
              </a:defRPr>
            </a:lvl2pPr>
            <a:lvl3pPr marL="567239" indent="-171265">
              <a:buFont typeface="Wingdings" pitchFamily="2" charset="2"/>
              <a:buChar char=""/>
              <a:tabLst/>
              <a:defRPr>
                <a:solidFill>
                  <a:srgbClr val="333333"/>
                </a:solidFill>
                <a:latin typeface="+mn-lt"/>
              </a:defRPr>
            </a:lvl3pPr>
            <a:lvl4pPr marL="699634" indent="-132396">
              <a:buFont typeface="Wingdings" pitchFamily="2" charset="2"/>
              <a:buChar char=""/>
              <a:defRPr>
                <a:solidFill>
                  <a:srgbClr val="333333"/>
                </a:solidFill>
                <a:latin typeface="+mn-lt"/>
              </a:defRPr>
            </a:lvl4pPr>
            <a:lvl5pPr marL="832030" indent="-132396">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11172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06208418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149182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86C2-808F-4E8B-B355-F5873DF9048E}"/>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8DCCEDBD-DA8B-4E50-9C70-0F5BC991B22B}"/>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C08639-C2A2-4A3F-9183-69E216E8DE03}"/>
              </a:ext>
            </a:extLst>
          </p:cNvPr>
          <p:cNvSpPr>
            <a:spLocks noGrp="1"/>
          </p:cNvSpPr>
          <p:nvPr>
            <p:ph type="dt" sz="half" idx="10"/>
          </p:nvPr>
        </p:nvSpPr>
        <p:spPr/>
        <p:txBody>
          <a:bodyPr/>
          <a:lstStyle/>
          <a:p>
            <a:fld id="{F70D635B-365E-4B72-BC12-CD19A0D1B0E5}" type="datetimeFigureOut">
              <a:rPr lang="en-GB" smtClean="0"/>
              <a:t>06/07/2020</a:t>
            </a:fld>
            <a:endParaRPr lang="en-GB"/>
          </a:p>
        </p:txBody>
      </p:sp>
      <p:sp>
        <p:nvSpPr>
          <p:cNvPr id="5" name="Footer Placeholder 4">
            <a:extLst>
              <a:ext uri="{FF2B5EF4-FFF2-40B4-BE49-F238E27FC236}">
                <a16:creationId xmlns:a16="http://schemas.microsoft.com/office/drawing/2014/main" id="{2C346EE5-39C4-4591-A18A-EC96FF77B18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446189-0F03-4C97-89E8-28AC01BB3ECD}"/>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20987007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6B6F-C9CB-40A7-AAEA-F79AC60FA4A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914C-A1BA-455F-B834-96E7D291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EABC02-54BF-42E3-865D-42FF3186BAEE}"/>
              </a:ext>
            </a:extLst>
          </p:cNvPr>
          <p:cNvSpPr>
            <a:spLocks noGrp="1"/>
          </p:cNvSpPr>
          <p:nvPr>
            <p:ph type="dt" sz="half" idx="10"/>
          </p:nvPr>
        </p:nvSpPr>
        <p:spPr/>
        <p:txBody>
          <a:bodyPr/>
          <a:lstStyle/>
          <a:p>
            <a:fld id="{F70D635B-365E-4B72-BC12-CD19A0D1B0E5}" type="datetimeFigureOut">
              <a:rPr lang="en-GB" smtClean="0"/>
              <a:t>06/07/2020</a:t>
            </a:fld>
            <a:endParaRPr lang="en-GB"/>
          </a:p>
        </p:txBody>
      </p:sp>
      <p:sp>
        <p:nvSpPr>
          <p:cNvPr id="5" name="Footer Placeholder 4">
            <a:extLst>
              <a:ext uri="{FF2B5EF4-FFF2-40B4-BE49-F238E27FC236}">
                <a16:creationId xmlns:a16="http://schemas.microsoft.com/office/drawing/2014/main" id="{DD3C343C-EE55-45E1-98B8-6C3EB4B4DF2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BC8FE7-2AB1-419A-B054-C1A7CBEE7A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1989540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66BF-C31E-4A9F-972E-8D9D94201364}"/>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B6B45A-41A4-4350-8DC6-BB3D6A64DC61}"/>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AA90D-F841-4113-BB27-DCC90529C062}"/>
              </a:ext>
            </a:extLst>
          </p:cNvPr>
          <p:cNvSpPr>
            <a:spLocks noGrp="1"/>
          </p:cNvSpPr>
          <p:nvPr>
            <p:ph type="dt" sz="half" idx="10"/>
          </p:nvPr>
        </p:nvSpPr>
        <p:spPr/>
        <p:txBody>
          <a:bodyPr/>
          <a:lstStyle/>
          <a:p>
            <a:fld id="{F70D635B-365E-4B72-BC12-CD19A0D1B0E5}" type="datetimeFigureOut">
              <a:rPr lang="en-GB" smtClean="0"/>
              <a:t>06/07/2020</a:t>
            </a:fld>
            <a:endParaRPr lang="en-GB"/>
          </a:p>
        </p:txBody>
      </p:sp>
      <p:sp>
        <p:nvSpPr>
          <p:cNvPr id="5" name="Footer Placeholder 4">
            <a:extLst>
              <a:ext uri="{FF2B5EF4-FFF2-40B4-BE49-F238E27FC236}">
                <a16:creationId xmlns:a16="http://schemas.microsoft.com/office/drawing/2014/main" id="{BDAE6462-2161-4273-AF5A-A0AA7EC0B8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4F9D1A-4F10-464F-9017-1131727A2AD7}"/>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03376515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590-C6CB-47D6-850D-73AF17E6943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FB3E65C-0653-4B12-A30C-09642AAAA31A}"/>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531314-E4F1-4C39-B188-C0AB7A8DF546}"/>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02F392-3208-41C9-A976-04AD499AC3AA}"/>
              </a:ext>
            </a:extLst>
          </p:cNvPr>
          <p:cNvSpPr>
            <a:spLocks noGrp="1"/>
          </p:cNvSpPr>
          <p:nvPr>
            <p:ph type="dt" sz="half" idx="10"/>
          </p:nvPr>
        </p:nvSpPr>
        <p:spPr/>
        <p:txBody>
          <a:bodyPr/>
          <a:lstStyle/>
          <a:p>
            <a:fld id="{F70D635B-365E-4B72-BC12-CD19A0D1B0E5}" type="datetimeFigureOut">
              <a:rPr lang="en-GB" smtClean="0"/>
              <a:t>06/07/2020</a:t>
            </a:fld>
            <a:endParaRPr lang="en-GB"/>
          </a:p>
        </p:txBody>
      </p:sp>
      <p:sp>
        <p:nvSpPr>
          <p:cNvPr id="6" name="Footer Placeholder 5">
            <a:extLst>
              <a:ext uri="{FF2B5EF4-FFF2-40B4-BE49-F238E27FC236}">
                <a16:creationId xmlns:a16="http://schemas.microsoft.com/office/drawing/2014/main" id="{26A32AA5-0BA5-4610-AB21-DA05D1927D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258359C-34B4-47D8-88A0-5CCF9573BBAE}"/>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7021697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2B18-506E-4AE7-88E6-FF1316FBE830}"/>
              </a:ext>
            </a:extLst>
          </p:cNvPr>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EEC2A4-05CB-47C7-AA85-36AC9D0DE26B}"/>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0CB9FE4-8B33-4819-8D3B-AD817B4FC4A8}"/>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97A4F2-2E03-4A51-B99F-0D8A1403E6A9}"/>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DC4C0AD7-8E94-4FCC-A079-21DC5CD0C131}"/>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E53F1B-43EB-42AD-9F64-BCD5EBF8ADF3}"/>
              </a:ext>
            </a:extLst>
          </p:cNvPr>
          <p:cNvSpPr>
            <a:spLocks noGrp="1"/>
          </p:cNvSpPr>
          <p:nvPr>
            <p:ph type="dt" sz="half" idx="10"/>
          </p:nvPr>
        </p:nvSpPr>
        <p:spPr/>
        <p:txBody>
          <a:bodyPr/>
          <a:lstStyle/>
          <a:p>
            <a:fld id="{F70D635B-365E-4B72-BC12-CD19A0D1B0E5}" type="datetimeFigureOut">
              <a:rPr lang="en-GB" smtClean="0"/>
              <a:t>06/07/2020</a:t>
            </a:fld>
            <a:endParaRPr lang="en-GB"/>
          </a:p>
        </p:txBody>
      </p:sp>
      <p:sp>
        <p:nvSpPr>
          <p:cNvPr id="8" name="Footer Placeholder 7">
            <a:extLst>
              <a:ext uri="{FF2B5EF4-FFF2-40B4-BE49-F238E27FC236}">
                <a16:creationId xmlns:a16="http://schemas.microsoft.com/office/drawing/2014/main" id="{92732F73-E6F8-41F5-BFAB-FE899AACB07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0687821-1319-40E4-BD45-A605F8ED202C}"/>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5308303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9EBC-E927-41C9-9295-39AC2A64FB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167D969-5303-487B-AB7C-915834495284}"/>
              </a:ext>
            </a:extLst>
          </p:cNvPr>
          <p:cNvSpPr>
            <a:spLocks noGrp="1"/>
          </p:cNvSpPr>
          <p:nvPr>
            <p:ph type="dt" sz="half" idx="10"/>
          </p:nvPr>
        </p:nvSpPr>
        <p:spPr/>
        <p:txBody>
          <a:bodyPr/>
          <a:lstStyle/>
          <a:p>
            <a:fld id="{F70D635B-365E-4B72-BC12-CD19A0D1B0E5}" type="datetimeFigureOut">
              <a:rPr lang="en-GB" smtClean="0"/>
              <a:t>06/07/2020</a:t>
            </a:fld>
            <a:endParaRPr lang="en-GB"/>
          </a:p>
        </p:txBody>
      </p:sp>
      <p:sp>
        <p:nvSpPr>
          <p:cNvPr id="4" name="Footer Placeholder 3">
            <a:extLst>
              <a:ext uri="{FF2B5EF4-FFF2-40B4-BE49-F238E27FC236}">
                <a16:creationId xmlns:a16="http://schemas.microsoft.com/office/drawing/2014/main" id="{A57FFE07-9DEC-44F6-8055-DB8D6B685FC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1551E2C-63D4-445E-B122-B1BDA4AB0B51}"/>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47830945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1937108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759-CC56-47A7-AD89-44C6F405998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80B2F23-65E6-4C8A-A622-6B41F6245086}"/>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DD6015-9B7D-410A-A0A6-4615E5E23F9D}"/>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2A86576-57F8-4ABD-AE87-39ADC4DE12D2}"/>
              </a:ext>
            </a:extLst>
          </p:cNvPr>
          <p:cNvSpPr>
            <a:spLocks noGrp="1"/>
          </p:cNvSpPr>
          <p:nvPr>
            <p:ph type="dt" sz="half" idx="10"/>
          </p:nvPr>
        </p:nvSpPr>
        <p:spPr/>
        <p:txBody>
          <a:bodyPr/>
          <a:lstStyle/>
          <a:p>
            <a:fld id="{F70D635B-365E-4B72-BC12-CD19A0D1B0E5}" type="datetimeFigureOut">
              <a:rPr lang="en-GB" smtClean="0"/>
              <a:t>06/07/2020</a:t>
            </a:fld>
            <a:endParaRPr lang="en-GB"/>
          </a:p>
        </p:txBody>
      </p:sp>
      <p:sp>
        <p:nvSpPr>
          <p:cNvPr id="6" name="Footer Placeholder 5">
            <a:extLst>
              <a:ext uri="{FF2B5EF4-FFF2-40B4-BE49-F238E27FC236}">
                <a16:creationId xmlns:a16="http://schemas.microsoft.com/office/drawing/2014/main" id="{8C8812ED-890F-4A97-BAA9-F4C5BE0BA72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BCF50DB-76AB-4AB5-A9C9-5E4D057C0D1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4603408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8A30-5F3C-45B1-BC1A-F20F76500E19}"/>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BCCD03-85D1-4245-A531-32AD2094D19D}"/>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a:extLst>
              <a:ext uri="{FF2B5EF4-FFF2-40B4-BE49-F238E27FC236}">
                <a16:creationId xmlns:a16="http://schemas.microsoft.com/office/drawing/2014/main" id="{23803DD1-263D-4B44-9858-98017DBDA763}"/>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FDF4DA0-4546-4334-9563-D8E0E7CA4C62}"/>
              </a:ext>
            </a:extLst>
          </p:cNvPr>
          <p:cNvSpPr>
            <a:spLocks noGrp="1"/>
          </p:cNvSpPr>
          <p:nvPr>
            <p:ph type="dt" sz="half" idx="10"/>
          </p:nvPr>
        </p:nvSpPr>
        <p:spPr/>
        <p:txBody>
          <a:bodyPr/>
          <a:lstStyle/>
          <a:p>
            <a:fld id="{F70D635B-365E-4B72-BC12-CD19A0D1B0E5}" type="datetimeFigureOut">
              <a:rPr lang="en-GB" smtClean="0"/>
              <a:t>06/07/2020</a:t>
            </a:fld>
            <a:endParaRPr lang="en-GB"/>
          </a:p>
        </p:txBody>
      </p:sp>
      <p:sp>
        <p:nvSpPr>
          <p:cNvPr id="6" name="Footer Placeholder 5">
            <a:extLst>
              <a:ext uri="{FF2B5EF4-FFF2-40B4-BE49-F238E27FC236}">
                <a16:creationId xmlns:a16="http://schemas.microsoft.com/office/drawing/2014/main" id="{0EAC9B38-CB23-44B9-BC16-83E05ECD16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6FC12EA-906F-45B1-B5FF-C701DAA775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11869622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CDE-23B2-4B5D-B6D6-A4AD886905E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E0396A-B919-4B08-973F-BE80E9100F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1B969-A8FF-4983-A82F-01F88D30CCD8}"/>
              </a:ext>
            </a:extLst>
          </p:cNvPr>
          <p:cNvSpPr>
            <a:spLocks noGrp="1"/>
          </p:cNvSpPr>
          <p:nvPr>
            <p:ph type="dt" sz="half" idx="10"/>
          </p:nvPr>
        </p:nvSpPr>
        <p:spPr/>
        <p:txBody>
          <a:bodyPr/>
          <a:lstStyle/>
          <a:p>
            <a:fld id="{F70D635B-365E-4B72-BC12-CD19A0D1B0E5}" type="datetimeFigureOut">
              <a:rPr lang="en-GB" smtClean="0"/>
              <a:t>06/07/2020</a:t>
            </a:fld>
            <a:endParaRPr lang="en-GB"/>
          </a:p>
        </p:txBody>
      </p:sp>
      <p:sp>
        <p:nvSpPr>
          <p:cNvPr id="5" name="Footer Placeholder 4">
            <a:extLst>
              <a:ext uri="{FF2B5EF4-FFF2-40B4-BE49-F238E27FC236}">
                <a16:creationId xmlns:a16="http://schemas.microsoft.com/office/drawing/2014/main" id="{B151C534-0382-40BA-AFAE-6DF6F095E07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F54C29-453A-4099-8EA7-B93E2D214592}"/>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3369185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9EAFF-B830-4D4E-BAAB-D02469A08B53}"/>
              </a:ext>
            </a:extLst>
          </p:cNvPr>
          <p:cNvSpPr>
            <a:spLocks noGrp="1"/>
          </p:cNvSpPr>
          <p:nvPr>
            <p:ph type="title" orient="vert"/>
          </p:nvPr>
        </p:nvSpPr>
        <p:spPr>
          <a:xfrm>
            <a:off x="8899852" y="372394"/>
            <a:ext cx="2681615" cy="5927537"/>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E36B9-9BBE-454A-8F9B-602D50DE61B5}"/>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077864-6E97-424F-B6AA-E01582111929}"/>
              </a:ext>
            </a:extLst>
          </p:cNvPr>
          <p:cNvSpPr>
            <a:spLocks noGrp="1"/>
          </p:cNvSpPr>
          <p:nvPr>
            <p:ph type="dt" sz="half" idx="10"/>
          </p:nvPr>
        </p:nvSpPr>
        <p:spPr/>
        <p:txBody>
          <a:bodyPr/>
          <a:lstStyle/>
          <a:p>
            <a:fld id="{F70D635B-365E-4B72-BC12-CD19A0D1B0E5}" type="datetimeFigureOut">
              <a:rPr lang="en-GB" smtClean="0"/>
              <a:t>06/07/2020</a:t>
            </a:fld>
            <a:endParaRPr lang="en-GB"/>
          </a:p>
        </p:txBody>
      </p:sp>
      <p:sp>
        <p:nvSpPr>
          <p:cNvPr id="5" name="Footer Placeholder 4">
            <a:extLst>
              <a:ext uri="{FF2B5EF4-FFF2-40B4-BE49-F238E27FC236}">
                <a16:creationId xmlns:a16="http://schemas.microsoft.com/office/drawing/2014/main" id="{BE6BE6B5-9125-4741-99F4-E4A6ABEC67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43ECF1-A199-4254-93E8-76398FDCAF0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9910281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233431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79674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74639" y="295276"/>
            <a:ext cx="11889564" cy="823849"/>
          </a:xfrm>
        </p:spPr>
        <p:txBody>
          <a:bodyPr/>
          <a:lstStyle>
            <a:lvl1pPr algn="ctr">
              <a:defRPr sz="359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74641" y="1096588"/>
            <a:ext cx="11888787" cy="376684"/>
          </a:xfrm>
        </p:spPr>
        <p:txBody>
          <a:bodyPr tIns="45720" bIns="45720"/>
          <a:lstStyle>
            <a:lvl1pPr marL="0" indent="0" algn="ctr">
              <a:buNone/>
              <a:defRPr sz="2000" spc="0">
                <a:solidFill>
                  <a:schemeClr val="accent1"/>
                </a:solidFill>
              </a:defRPr>
            </a:lvl1pPr>
            <a:lvl2pPr marL="342703" indent="0" algn="ctr">
              <a:buNone/>
              <a:defRPr sz="2040">
                <a:solidFill>
                  <a:schemeClr val="accent1"/>
                </a:solidFill>
              </a:defRPr>
            </a:lvl2pPr>
            <a:lvl3pPr marL="571171" indent="0" algn="ctr">
              <a:buNone/>
              <a:defRPr sz="2040">
                <a:solidFill>
                  <a:schemeClr val="accent1"/>
                </a:solidFill>
              </a:defRPr>
            </a:lvl3pPr>
            <a:lvl4pPr marL="799638" indent="0" algn="ctr">
              <a:buNone/>
              <a:defRPr sz="2040">
                <a:solidFill>
                  <a:schemeClr val="accent1"/>
                </a:solidFill>
              </a:defRPr>
            </a:lvl4pPr>
            <a:lvl5pPr marL="1028106" indent="0" algn="ctr">
              <a:buNone/>
              <a:defRPr sz="2040">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50722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5833783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2"/>
            <a:ext cx="11533187" cy="411162"/>
          </a:xfr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7"/>
            <a:ext cx="3690937" cy="2746657"/>
          </a:xfr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8" y="3223707"/>
            <a:ext cx="3669666" cy="2746657"/>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8" y="3214127"/>
            <a:ext cx="3694748" cy="2746657"/>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397101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63158679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421382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33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73614" y="1419630"/>
            <a:ext cx="10185956" cy="5367650"/>
          </a:xfrm>
        </p:spPr>
        <p:txBody>
          <a:bodyPr>
            <a:normAutofit/>
          </a:bodyPr>
          <a:lstStyle>
            <a:lvl1pPr>
              <a:spcBef>
                <a:spcPts val="1836"/>
              </a:spcBef>
              <a:defRPr sz="2448"/>
            </a:lvl1pPr>
            <a:lvl2pPr marL="3238" indent="-3238">
              <a:spcBef>
                <a:spcPts val="306"/>
              </a:spcBef>
              <a:buNone/>
              <a:defRPr sz="1836">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5077342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4B53B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5F1D8-A53B-4782-8070-BFD11D8EC0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trike="noStrike"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73896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174505014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00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793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7573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986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230" y="2133685"/>
            <a:ext cx="10726460" cy="1169706"/>
          </a:xfrm>
          <a:prstGeom prst="rect">
            <a:avLst/>
          </a:prstGeom>
        </p:spPr>
        <p:txBody>
          <a:bodyPr/>
          <a:lstStyle>
            <a:lvl1pPr>
              <a:defRPr sz="6119"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575741" y="1546757"/>
            <a:ext cx="7462615" cy="5447768"/>
          </a:xfrm>
          <a:prstGeom prst="rect">
            <a:avLst/>
          </a:prstGeom>
        </p:spPr>
      </p:pic>
    </p:spTree>
    <p:extLst>
      <p:ext uri="{BB962C8B-B14F-4D97-AF65-F5344CB8AC3E}">
        <p14:creationId xmlns:p14="http://schemas.microsoft.com/office/powerpoint/2010/main" val="3285097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612732" y="5344982"/>
            <a:ext cx="1404625" cy="1385017"/>
          </a:xfrm>
          <a:prstGeom prst="rect">
            <a:avLst/>
          </a:prstGeom>
        </p:spPr>
      </p:pic>
    </p:spTree>
    <p:extLst>
      <p:ext uri="{BB962C8B-B14F-4D97-AF65-F5344CB8AC3E}">
        <p14:creationId xmlns:p14="http://schemas.microsoft.com/office/powerpoint/2010/main" val="222207098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614905"/>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61914932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88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p:spPr>
        <p:txBody>
          <a:bodyPr>
            <a:noAutofit/>
          </a:bodyPr>
          <a:lstStyle>
            <a:lvl1pPr marL="0" indent="0">
              <a:buNone/>
              <a:defRPr sz="2000"/>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213194689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40" y="1919806"/>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40" y="3214124"/>
            <a:ext cx="11533187" cy="461665"/>
          </a:xfrm>
        </p:spPr>
        <p:txBody>
          <a:bodyPr lIns="0" tIns="0" rIns="0" bIns="0"/>
          <a:lstStyle>
            <a:lvl1pPr marL="0" indent="0">
              <a:lnSpc>
                <a:spcPts val="1800"/>
              </a:lnSpc>
              <a:spcBef>
                <a:spcPts val="0"/>
              </a:spcBef>
              <a:buNone/>
              <a:defRPr sz="1398" b="1">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40" y="4477705"/>
            <a:ext cx="11533187" cy="307777"/>
          </a:xfrm>
        </p:spPr>
        <p:txBody>
          <a:bodyPr lIns="0" tIns="0" rIns="0" bIns="0"/>
          <a:lstStyle>
            <a:lvl1pPr marL="0" indent="0">
              <a:lnSpc>
                <a:spcPts val="1198"/>
              </a:lnSpc>
              <a:spcBef>
                <a:spcPts val="0"/>
              </a:spcBef>
              <a:buNone/>
              <a:defRPr sz="1000">
                <a:solidFill>
                  <a:schemeClr val="tx1"/>
                </a:solidFill>
              </a:defRPr>
            </a:lvl1pPr>
            <a:lvl2pPr marL="0" indent="0">
              <a:lnSpc>
                <a:spcPts val="1198"/>
              </a:lnSpc>
              <a:spcBef>
                <a:spcPts val="0"/>
              </a:spcBef>
              <a:buNone/>
              <a:defRPr sz="1000">
                <a:solidFill>
                  <a:schemeClr val="tx1"/>
                </a:solidFill>
              </a:defRPr>
            </a:lvl2pPr>
            <a:lvl3pPr marL="457024" indent="0">
              <a:buNone/>
              <a:defRPr/>
            </a:lvl3pPr>
            <a:lvl4pPr marL="685537" indent="0">
              <a:buNone/>
              <a:defRPr/>
            </a:lvl4pPr>
            <a:lvl5pPr marL="914049"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28535081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46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436475" cy="6994525"/>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310912" y="2797811"/>
            <a:ext cx="9613395" cy="678031"/>
          </a:xfrm>
          <a:noFill/>
        </p:spPr>
        <p:txBody>
          <a:bodyPr wrap="square" lIns="0" tIns="0" rIns="0" bIns="0" anchor="b" anchorCtr="0">
            <a:spAutoFit/>
          </a:bodyPr>
          <a:lstStyle>
            <a:lvl1pPr algn="l" defTabSz="951304" rtl="0" eaLnBrk="1" latinLnBrk="0" hangingPunct="1">
              <a:lnSpc>
                <a:spcPct val="90000"/>
              </a:lnSpc>
              <a:spcBef>
                <a:spcPct val="0"/>
              </a:spcBef>
              <a:buNone/>
              <a:defRPr lang="en-US" sz="4896"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61288" y="6693372"/>
            <a:ext cx="1768311" cy="272009"/>
          </a:xfrm>
          <a:prstGeom prst="rect">
            <a:avLst/>
          </a:prstGeom>
        </p:spPr>
      </p:pic>
    </p:spTree>
    <p:extLst>
      <p:ext uri="{BB962C8B-B14F-4D97-AF65-F5344CB8AC3E}">
        <p14:creationId xmlns:p14="http://schemas.microsoft.com/office/powerpoint/2010/main" val="318479648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40" y="2005458"/>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5" y="1995299"/>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1903936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7"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6" y="5026024"/>
            <a:ext cx="5537771"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36791545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00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966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788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79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9081" y="3497262"/>
            <a:ext cx="8746387" cy="1225729"/>
          </a:xfrm>
          <a:prstGeom prst="rect">
            <a:avLst/>
          </a:prstGeom>
        </p:spPr>
        <p:txBody>
          <a:bodyPr wrap="square">
            <a:spAutoFit/>
          </a:bodyPr>
          <a:lstStyle/>
          <a:p>
            <a:pPr lvl="1">
              <a:lnSpc>
                <a:spcPct val="120000"/>
              </a:lnSpc>
            </a:pPr>
            <a:r>
              <a:rPr lang="en-US" sz="6731" b="1" dirty="0">
                <a:solidFill>
                  <a:srgbClr val="3C4252"/>
                </a:solidFill>
                <a:latin typeface="Proxima Nova Semibold" panose="02000506030000020004" pitchFamily="50" charset="0"/>
                <a:ea typeface="Proxima Nova" charset="0"/>
                <a:cs typeface="Proxima Nova" charset="0"/>
              </a:rPr>
              <a:t>Thank You</a:t>
            </a:r>
          </a:p>
        </p:txBody>
      </p:sp>
      <p:pic>
        <p:nvPicPr>
          <p:cNvPr id="2050" name="Picture 2" descr="Microsoft's Jeff Teper: Teams 'will be even bigger than Windows ...">
            <a:extLst>
              <a:ext uri="{FF2B5EF4-FFF2-40B4-BE49-F238E27FC236}">
                <a16:creationId xmlns:a16="http://schemas.microsoft.com/office/drawing/2014/main" id="{F2DDEC34-C69F-46FB-B219-349B68C9F7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93331"/>
            <a:ext cx="3986692" cy="199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3"/>
            <a:ext cx="11375536" cy="762786"/>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29661" y="1476621"/>
            <a:ext cx="11375536" cy="2233625"/>
          </a:xfrm>
          <a:prstGeom prst="rect">
            <a:avLst/>
          </a:prstGeom>
        </p:spPr>
        <p:txBody>
          <a:bodyPr/>
          <a:lstStyle>
            <a:lvl1pPr marL="217421" indent="-217421">
              <a:buFont typeface="Wingdings" pitchFamily="2" charset="2"/>
              <a:buChar char=""/>
              <a:defRPr sz="3061">
                <a:solidFill>
                  <a:srgbClr val="333333"/>
                </a:solidFill>
              </a:defRPr>
            </a:lvl1pPr>
            <a:lvl2pPr marL="395973" indent="-178553">
              <a:buFont typeface="Wingdings" pitchFamily="2" charset="2"/>
              <a:buChar char=""/>
              <a:defRPr>
                <a:solidFill>
                  <a:srgbClr val="333333"/>
                </a:solidFill>
                <a:latin typeface="+mn-lt"/>
              </a:defRPr>
            </a:lvl2pPr>
            <a:lvl3pPr marL="567239" indent="-171265">
              <a:buFont typeface="Wingdings" pitchFamily="2" charset="2"/>
              <a:buChar char=""/>
              <a:tabLst/>
              <a:defRPr>
                <a:solidFill>
                  <a:srgbClr val="333333"/>
                </a:solidFill>
                <a:latin typeface="+mn-lt"/>
              </a:defRPr>
            </a:lvl3pPr>
            <a:lvl4pPr marL="699634" indent="-132396">
              <a:buFont typeface="Wingdings" pitchFamily="2" charset="2"/>
              <a:buChar char=""/>
              <a:defRPr>
                <a:solidFill>
                  <a:srgbClr val="333333"/>
                </a:solidFill>
                <a:latin typeface="+mn-lt"/>
              </a:defRPr>
            </a:lvl4pPr>
            <a:lvl5pPr marL="832030" indent="-132396">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0360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9"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34" Type="http://schemas.openxmlformats.org/officeDocument/2006/relationships/slideLayout" Target="../slideLayouts/slideLayout38.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slideLayout" Target="../slideLayouts/slideLayout37.xml"/><Relationship Id="rId38" Type="http://schemas.openxmlformats.org/officeDocument/2006/relationships/slideLayout" Target="../slideLayouts/slideLayout42.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37" Type="http://schemas.openxmlformats.org/officeDocument/2006/relationships/slideLayout" Target="../slideLayouts/slideLayout41.xml"/><Relationship Id="rId40" Type="http://schemas.openxmlformats.org/officeDocument/2006/relationships/image" Target="../media/image1.emf"/><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36" Type="http://schemas.openxmlformats.org/officeDocument/2006/relationships/slideLayout" Target="../slideLayouts/slideLayout40.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35"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slideLayout" Target="../slideLayouts/slideLayout81.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42" Type="http://schemas.openxmlformats.org/officeDocument/2006/relationships/slideLayout" Target="../slideLayouts/slideLayout84.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slideLayout" Target="../slideLayouts/slideLayout80.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41" Type="http://schemas.openxmlformats.org/officeDocument/2006/relationships/slideLayout" Target="../slideLayouts/slideLayout83.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40" Type="http://schemas.openxmlformats.org/officeDocument/2006/relationships/slideLayout" Target="../slideLayouts/slideLayout82.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4" Type="http://schemas.openxmlformats.org/officeDocument/2006/relationships/theme" Target="../theme/theme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43"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40"/>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579" r:id="rId31"/>
    <p:sldLayoutId id="2147484580" r:id="rId32"/>
    <p:sldLayoutId id="2147484581" r:id="rId33"/>
    <p:sldLayoutId id="2147484582" r:id="rId34"/>
    <p:sldLayoutId id="2147484583" r:id="rId35"/>
    <p:sldLayoutId id="2147484584" r:id="rId36"/>
    <p:sldLayoutId id="2147484585" r:id="rId37"/>
    <p:sldLayoutId id="2147484586" r:id="rId38"/>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6E43A1-BB0D-4257-B0F2-4393DAC2EB44}"/>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E571B1A-7650-404A-BC8E-E42C0BDF3832}"/>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2CF8E5-0F93-4438-8984-3F3577BE3B00}"/>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F70D635B-365E-4B72-BC12-CD19A0D1B0E5}" type="datetimeFigureOut">
              <a:rPr lang="en-GB" smtClean="0"/>
              <a:t>06/07/2020</a:t>
            </a:fld>
            <a:endParaRPr lang="en-GB"/>
          </a:p>
        </p:txBody>
      </p:sp>
      <p:sp>
        <p:nvSpPr>
          <p:cNvPr id="5" name="Footer Placeholder 4">
            <a:extLst>
              <a:ext uri="{FF2B5EF4-FFF2-40B4-BE49-F238E27FC236}">
                <a16:creationId xmlns:a16="http://schemas.microsoft.com/office/drawing/2014/main" id="{C8D54497-9671-46E9-B06D-BD31326C60CC}"/>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0591850-BFAA-45CC-847D-1A9735D32608}"/>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77E2420-21EB-46F5-A6E7-0B589881E5ED}" type="slidenum">
              <a:rPr lang="en-GB" smtClean="0"/>
              <a:t>‹#›</a:t>
            </a:fld>
            <a:endParaRPr lang="en-GB"/>
          </a:p>
        </p:txBody>
      </p:sp>
    </p:spTree>
    <p:extLst>
      <p:ext uri="{BB962C8B-B14F-4D97-AF65-F5344CB8AC3E}">
        <p14:creationId xmlns:p14="http://schemas.microsoft.com/office/powerpoint/2010/main" val="3981285661"/>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595" r:id="rId8"/>
    <p:sldLayoutId id="2147484596" r:id="rId9"/>
    <p:sldLayoutId id="2147484597" r:id="rId10"/>
    <p:sldLayoutId id="2147484598" r:id="rId11"/>
    <p:sldLayoutId id="2147484599" r:id="rId12"/>
    <p:sldLayoutId id="2147484600" r:id="rId13"/>
    <p:sldLayoutId id="2147484601" r:id="rId14"/>
    <p:sldLayoutId id="2147484602" r:id="rId15"/>
    <p:sldLayoutId id="2147484603" r:id="rId16"/>
    <p:sldLayoutId id="2147484604" r:id="rId17"/>
    <p:sldLayoutId id="2147484605" r:id="rId18"/>
    <p:sldLayoutId id="2147484606" r:id="rId19"/>
    <p:sldLayoutId id="2147484607" r:id="rId20"/>
    <p:sldLayoutId id="2147484608" r:id="rId21"/>
    <p:sldLayoutId id="2147484609" r:id="rId22"/>
    <p:sldLayoutId id="2147484610" r:id="rId23"/>
    <p:sldLayoutId id="2147484611" r:id="rId24"/>
    <p:sldLayoutId id="2147484612" r:id="rId25"/>
    <p:sldLayoutId id="2147484613" r:id="rId26"/>
    <p:sldLayoutId id="2147484614" r:id="rId27"/>
    <p:sldLayoutId id="2147484615" r:id="rId28"/>
    <p:sldLayoutId id="2147484616" r:id="rId29"/>
    <p:sldLayoutId id="2147484617" r:id="rId30"/>
    <p:sldLayoutId id="2147484618" r:id="rId31"/>
    <p:sldLayoutId id="2147484619" r:id="rId32"/>
    <p:sldLayoutId id="2147484620" r:id="rId33"/>
    <p:sldLayoutId id="2147484621" r:id="rId34"/>
    <p:sldLayoutId id="2147484622" r:id="rId35"/>
    <p:sldLayoutId id="2147484623" r:id="rId36"/>
    <p:sldLayoutId id="2147484624" r:id="rId37"/>
    <p:sldLayoutId id="2147484625" r:id="rId38"/>
    <p:sldLayoutId id="2147484626" r:id="rId39"/>
    <p:sldLayoutId id="2147484627" r:id="rId40"/>
    <p:sldLayoutId id="2147484628" r:id="rId41"/>
    <p:sldLayoutId id="2147484629" r:id="rId42"/>
    <p:sldLayoutId id="2147484630" r:id="rId43"/>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1.xml"/><Relationship Id="rId5" Type="http://schemas.openxmlformats.org/officeDocument/2006/relationships/image" Target="../media/image56.png"/><Relationship Id="rId4" Type="http://schemas.openxmlformats.org/officeDocument/2006/relationships/image" Target="../media/image55.png"/></Relationships>
</file>

<file path=ppt/slides/_rels/slide1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2.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3" Type="http://schemas.openxmlformats.org/officeDocument/2006/relationships/hyperlink" Target="https://developer.microsoft.com/en-us/office/dev-program" TargetMode="External"/><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11.xml"/><Relationship Id="rId1" Type="http://schemas.openxmlformats.org/officeDocument/2006/relationships/slideLayout" Target="../slideLayouts/slideLayout37.xml"/><Relationship Id="rId4" Type="http://schemas.openxmlformats.org/officeDocument/2006/relationships/image" Target="../media/image63.png"/></Relationships>
</file>

<file path=ppt/slides/_rels/slide1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12.xml"/><Relationship Id="rId1" Type="http://schemas.openxmlformats.org/officeDocument/2006/relationships/slideLayout" Target="../slideLayouts/slideLayout37.xml"/><Relationship Id="rId5" Type="http://schemas.openxmlformats.org/officeDocument/2006/relationships/image" Target="../media/image66.png"/><Relationship Id="rId4" Type="http://schemas.openxmlformats.org/officeDocument/2006/relationships/image" Target="../media/image65.png"/></Relationships>
</file>

<file path=ppt/slides/_rels/slide2.xml.rels><?xml version="1.0" encoding="UTF-8" standalone="yes"?>
<Relationships xmlns="http://schemas.openxmlformats.org/package/2006/relationships"><Relationship Id="rId8" Type="http://schemas.openxmlformats.org/officeDocument/2006/relationships/hyperlink" Target="https://www.facebook.com/msteamsinfo" TargetMode="External"/><Relationship Id="rId13" Type="http://schemas.openxmlformats.org/officeDocument/2006/relationships/image" Target="../media/image41.jpg"/><Relationship Id="rId18" Type="http://schemas.openxmlformats.org/officeDocument/2006/relationships/hyperlink" Target="https://github.com/jenkinsns" TargetMode="External"/><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0.png"/><Relationship Id="rId17" Type="http://schemas.openxmlformats.org/officeDocument/2006/relationships/image" Target="../media/image44.png"/><Relationship Id="rId2" Type="http://schemas.openxmlformats.org/officeDocument/2006/relationships/image" Target="../media/image33.png"/><Relationship Id="rId16" Type="http://schemas.openxmlformats.org/officeDocument/2006/relationships/hyperlink" Target="http://www.jenkinsblogs.com/" TargetMode="External"/><Relationship Id="rId20" Type="http://schemas.openxmlformats.org/officeDocument/2006/relationships/image" Target="../media/image12.png"/><Relationship Id="rId1" Type="http://schemas.openxmlformats.org/officeDocument/2006/relationships/slideLayout" Target="../slideLayouts/slideLayout44.xml"/><Relationship Id="rId6" Type="http://schemas.openxmlformats.org/officeDocument/2006/relationships/image" Target="../media/image37.png"/><Relationship Id="rId11" Type="http://schemas.openxmlformats.org/officeDocument/2006/relationships/image" Target="../media/image39.jpg"/><Relationship Id="rId5" Type="http://schemas.openxmlformats.org/officeDocument/2006/relationships/image" Target="../media/image36.png"/><Relationship Id="rId15" Type="http://schemas.openxmlformats.org/officeDocument/2006/relationships/image" Target="../media/image43.png"/><Relationship Id="rId10" Type="http://schemas.openxmlformats.org/officeDocument/2006/relationships/hyperlink" Target="mailto:jenkinsns@gmail.com" TargetMode="External"/><Relationship Id="rId19" Type="http://schemas.openxmlformats.org/officeDocument/2006/relationships/hyperlink" Target="https://www.facebook.com/spfxinfo/" TargetMode="External"/><Relationship Id="rId4" Type="http://schemas.openxmlformats.org/officeDocument/2006/relationships/image" Target="../media/image35.png"/><Relationship Id="rId9" Type="http://schemas.openxmlformats.org/officeDocument/2006/relationships/hyperlink" Target="https://www.linkedin.com/in/jenkinsns/" TargetMode="External"/><Relationship Id="rId14" Type="http://schemas.openxmlformats.org/officeDocument/2006/relationships/image" Target="../media/image42.png"/></Relationships>
</file>

<file path=ppt/slides/_rels/slide20.xml.rels><?xml version="1.0" encoding="UTF-8" standalone="yes"?>
<Relationships xmlns="http://schemas.openxmlformats.org/package/2006/relationships"><Relationship Id="rId3" Type="http://schemas.openxmlformats.org/officeDocument/2006/relationships/hyperlink" Target="https://[sharpeointonline-site]/_layouts/workbench.aspx" TargetMode="External"/><Relationship Id="rId2" Type="http://schemas.openxmlformats.org/officeDocument/2006/relationships/notesSlide" Target="../notesSlides/notesSlide13.xml"/><Relationship Id="rId1" Type="http://schemas.openxmlformats.org/officeDocument/2006/relationships/slideLayout" Target="../slideLayouts/slideLayout37.xml"/><Relationship Id="rId4" Type="http://schemas.openxmlformats.org/officeDocument/2006/relationships/image" Target="../media/image67.png"/></Relationships>
</file>

<file path=ppt/slides/_rels/slide2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tiff"/><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tiff"/><Relationship Id="rId10" Type="http://schemas.openxmlformats.org/officeDocument/2006/relationships/image" Target="../media/image76.tiff"/><Relationship Id="rId4" Type="http://schemas.openxmlformats.org/officeDocument/2006/relationships/image" Target="../media/image70.tiff"/><Relationship Id="rId9" Type="http://schemas.openxmlformats.org/officeDocument/2006/relationships/image" Target="../media/image75.png"/></Relationships>
</file>

<file path=ppt/slides/_rels/slide23.xml.rels><?xml version="1.0" encoding="UTF-8" standalone="yes"?>
<Relationships xmlns="http://schemas.openxmlformats.org/package/2006/relationships"><Relationship Id="rId8" Type="http://schemas.openxmlformats.org/officeDocument/2006/relationships/image" Target="../media/image70.tiff"/><Relationship Id="rId3" Type="http://schemas.openxmlformats.org/officeDocument/2006/relationships/image" Target="../media/image80.png"/><Relationship Id="rId7" Type="http://schemas.openxmlformats.org/officeDocument/2006/relationships/image" Target="../media/image72.png"/><Relationship Id="rId2" Type="http://schemas.openxmlformats.org/officeDocument/2006/relationships/image" Target="../media/image79.emf"/><Relationship Id="rId1" Type="http://schemas.openxmlformats.org/officeDocument/2006/relationships/slideLayout" Target="../slideLayouts/slideLayout35.xml"/><Relationship Id="rId6" Type="http://schemas.openxmlformats.org/officeDocument/2006/relationships/image" Target="../media/image83.tiff"/><Relationship Id="rId11" Type="http://schemas.openxmlformats.org/officeDocument/2006/relationships/image" Target="../media/image77.png"/><Relationship Id="rId5" Type="http://schemas.openxmlformats.org/officeDocument/2006/relationships/image" Target="../media/image82.tiff"/><Relationship Id="rId10" Type="http://schemas.openxmlformats.org/officeDocument/2006/relationships/image" Target="../media/image71.tiff"/><Relationship Id="rId4" Type="http://schemas.openxmlformats.org/officeDocument/2006/relationships/image" Target="../media/image81.png"/><Relationship Id="rId9" Type="http://schemas.openxmlformats.org/officeDocument/2006/relationships/image" Target="../media/image69.png"/></Relationships>
</file>

<file path=ppt/slides/_rels/slide24.xml.rels><?xml version="1.0" encoding="UTF-8" standalone="yes"?>
<Relationships xmlns="http://schemas.openxmlformats.org/package/2006/relationships"><Relationship Id="rId3" Type="http://schemas.openxmlformats.org/officeDocument/2006/relationships/hyperlink" Target="https://nodejs.org/" TargetMode="External"/><Relationship Id="rId2" Type="http://schemas.openxmlformats.org/officeDocument/2006/relationships/image" Target="../media/image84.tiff"/><Relationship Id="rId1" Type="http://schemas.openxmlformats.org/officeDocument/2006/relationships/slideLayout" Target="../slideLayouts/slideLayout37.xml"/><Relationship Id="rId4" Type="http://schemas.openxmlformats.org/officeDocument/2006/relationships/image" Target="../media/image85.png"/></Relationships>
</file>

<file path=ppt/slides/_rels/slide25.xml.rels><?xml version="1.0" encoding="UTF-8" standalone="yes"?>
<Relationships xmlns="http://schemas.openxmlformats.org/package/2006/relationships"><Relationship Id="rId3" Type="http://schemas.openxmlformats.org/officeDocument/2006/relationships/hyperlink" Target="https://www.nuget.org/" TargetMode="External"/><Relationship Id="rId2" Type="http://schemas.openxmlformats.org/officeDocument/2006/relationships/hyperlink" Target="https://www.npmjs.com/" TargetMode="External"/><Relationship Id="rId1" Type="http://schemas.openxmlformats.org/officeDocument/2006/relationships/slideLayout" Target="../slideLayouts/slideLayout37.xml"/><Relationship Id="rId4" Type="http://schemas.openxmlformats.org/officeDocument/2006/relationships/image" Target="../media/image72.png"/></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37.xml"/><Relationship Id="rId1" Type="http://schemas.openxmlformats.org/officeDocument/2006/relationships/themeOverride" Target="../theme/themeOverride1.xml"/><Relationship Id="rId4" Type="http://schemas.openxmlformats.org/officeDocument/2006/relationships/hyperlink" Target="http://yeoman.io/"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16.xml"/><Relationship Id="rId1" Type="http://schemas.openxmlformats.org/officeDocument/2006/relationships/slideLayout" Target="../slideLayouts/slideLayout37.xml"/><Relationship Id="rId4" Type="http://schemas.openxmlformats.org/officeDocument/2006/relationships/hyperlink" Target="http://gulpjs.com/"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ww.typescriptlang.org/" TargetMode="External"/><Relationship Id="rId2" Type="http://schemas.openxmlformats.org/officeDocument/2006/relationships/image" Target="../media/image71.tiff"/><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9.xml"/><Relationship Id="rId1" Type="http://schemas.openxmlformats.org/officeDocument/2006/relationships/slideLayout" Target="../slideLayouts/slideLayout37.xml"/><Relationship Id="rId5" Type="http://schemas.openxmlformats.org/officeDocument/2006/relationships/image" Target="../media/image88.png"/><Relationship Id="rId4" Type="http://schemas.openxmlformats.org/officeDocument/2006/relationships/image" Target="../media/image87.png"/></Relationships>
</file>

<file path=ppt/slides/_rels/slide3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42.xml"/><Relationship Id="rId5" Type="http://schemas.openxmlformats.org/officeDocument/2006/relationships/image" Target="../media/image92.png"/><Relationship Id="rId4" Type="http://schemas.openxmlformats.org/officeDocument/2006/relationships/image" Target="../media/image91.png"/></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soft.com/en-us/sharepoint/dev/spfx/extensions/overview-extensions" TargetMode="External"/><Relationship Id="rId7" Type="http://schemas.openxmlformats.org/officeDocument/2006/relationships/hyperlink" Target="https://docs.microsoft.com/en-us/sharepoint/dev/spfx/extensions/get-started/building-simple-cmdset-with-dialog-api" TargetMode="External"/><Relationship Id="rId2" Type="http://schemas.openxmlformats.org/officeDocument/2006/relationships/hyperlink" Target="https://docs.microsoft.com/sharepoint/dev/spfx/sharepoint-framework-overview" TargetMode="External"/><Relationship Id="rId1" Type="http://schemas.openxmlformats.org/officeDocument/2006/relationships/slideLayout" Target="../slideLayouts/slideLayout38.xml"/><Relationship Id="rId6" Type="http://schemas.openxmlformats.org/officeDocument/2006/relationships/hyperlink" Target="https://docs.microsoft.com/sharepoint/dev/spfx/extensions/get-started/building-simple-field-customizer" TargetMode="External"/><Relationship Id="rId5" Type="http://schemas.openxmlformats.org/officeDocument/2006/relationships/hyperlink" Target="https://docs.microsoft.com/sharepoint/dev/spfx/extensions/basics/tenant-wide-deployment-extensions" TargetMode="External"/><Relationship Id="rId4" Type="http://schemas.openxmlformats.org/officeDocument/2006/relationships/hyperlink" Target="https://docs.microsoft.com/sharepoint/dev/spfx/extensions/get-started/using-page-placeholder-with-extensions" TargetMode="External"/></Relationships>
</file>

<file path=ppt/slides/_rels/slide3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94.svg"/><Relationship Id="rId7" Type="http://schemas.openxmlformats.org/officeDocument/2006/relationships/image" Target="../media/image97.png"/><Relationship Id="rId2" Type="http://schemas.openxmlformats.org/officeDocument/2006/relationships/image" Target="../media/image93.png"/><Relationship Id="rId1" Type="http://schemas.openxmlformats.org/officeDocument/2006/relationships/slideLayout" Target="../slideLayouts/slideLayout39.xml"/><Relationship Id="rId6" Type="http://schemas.openxmlformats.org/officeDocument/2006/relationships/hyperlink" Target="https://docs.microsoft.com/en-us/sharepoint/dev/spfx/sharepoint-framework-overview" TargetMode="External"/><Relationship Id="rId5" Type="http://schemas.openxmlformats.org/officeDocument/2006/relationships/image" Target="../media/image96.svg"/><Relationship Id="rId4" Type="http://schemas.openxmlformats.org/officeDocument/2006/relationships/image" Target="../media/image95.png"/></Relationships>
</file>

<file path=ppt/slides/_rels/slide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35.xml"/><Relationship Id="rId6" Type="http://schemas.openxmlformats.org/officeDocument/2006/relationships/image" Target="../media/image49.png"/><Relationship Id="rId5" Type="http://schemas.openxmlformats.org/officeDocument/2006/relationships/image" Target="../media/image48.gif"/><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35.xml"/><Relationship Id="rId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8052536" cy="1828800"/>
          </a:xfrm>
        </p:spPr>
        <p:txBody>
          <a:bodyPr/>
          <a:lstStyle/>
          <a:p>
            <a:r>
              <a:rPr lang="en-GB" dirty="0"/>
              <a:t>SharePoint Framework</a:t>
            </a:r>
            <a:br>
              <a:rPr lang="en-GB" dirty="0"/>
            </a:br>
            <a:r>
              <a:rPr lang="en-GB" dirty="0"/>
              <a:t>M1 &amp; M2</a:t>
            </a:r>
            <a:endParaRPr lang="en-US"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76CC93A-246B-4336-89D2-7FF8B6EB37FC}"/>
              </a:ext>
            </a:extLst>
          </p:cNvPr>
          <p:cNvGrpSpPr/>
          <p:nvPr/>
        </p:nvGrpSpPr>
        <p:grpSpPr>
          <a:xfrm>
            <a:off x="437437" y="1704486"/>
            <a:ext cx="2218361" cy="3435720"/>
            <a:chOff x="557140" y="1810510"/>
            <a:chExt cx="2568025" cy="3977267"/>
          </a:xfrm>
        </p:grpSpPr>
        <p:grpSp>
          <p:nvGrpSpPr>
            <p:cNvPr id="5" name="Developers group" descr="Code for Developers.">
              <a:extLst>
                <a:ext uri="{FF2B5EF4-FFF2-40B4-BE49-F238E27FC236}">
                  <a16:creationId xmlns:a16="http://schemas.microsoft.com/office/drawing/2014/main" id="{72450DD7-EB9F-4043-B8F4-984AD50D5963}"/>
                </a:ext>
              </a:extLst>
            </p:cNvPr>
            <p:cNvGrpSpPr/>
            <p:nvPr/>
          </p:nvGrpSpPr>
          <p:grpSpPr>
            <a:xfrm>
              <a:off x="557140" y="1810510"/>
              <a:ext cx="2568025" cy="3977267"/>
              <a:chOff x="489277" y="1626801"/>
              <a:chExt cx="3383435" cy="4773999"/>
            </a:xfrm>
          </p:grpSpPr>
          <p:sp>
            <p:nvSpPr>
              <p:cNvPr id="6" name="Rectangle 5">
                <a:extLst>
                  <a:ext uri="{FF2B5EF4-FFF2-40B4-BE49-F238E27FC236}">
                    <a16:creationId xmlns:a16="http://schemas.microsoft.com/office/drawing/2014/main" id="{5FD31691-2412-465C-AB99-56C8BB6F71B3}"/>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7" name="TextBox 6">
                <a:extLst>
                  <a:ext uri="{FF2B5EF4-FFF2-40B4-BE49-F238E27FC236}">
                    <a16:creationId xmlns:a16="http://schemas.microsoft.com/office/drawing/2014/main" id="{DB1F3A04-29B6-47A4-B5CC-9EEF2D7F17B8}"/>
                  </a:ext>
                </a:extLst>
              </p:cNvPr>
              <p:cNvSpPr txBox="1"/>
              <p:nvPr/>
            </p:nvSpPr>
            <p:spPr>
              <a:xfrm>
                <a:off x="544660" y="1780150"/>
                <a:ext cx="3272670" cy="575751"/>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Web Parts</a:t>
                </a:r>
                <a:endParaRPr lang="en-US" sz="2040" dirty="0">
                  <a:solidFill>
                    <a:srgbClr val="E6E6E6">
                      <a:lumMod val="50000"/>
                    </a:srgbClr>
                  </a:solidFill>
                  <a:latin typeface="Segoe UI"/>
                  <a:cs typeface="Segoe UI Semibold" panose="020B0502040204020203" pitchFamily="34" charset="0"/>
                </a:endParaRPr>
              </a:p>
            </p:txBody>
          </p:sp>
        </p:grpSp>
        <p:pic>
          <p:nvPicPr>
            <p:cNvPr id="8" name="Picture 7">
              <a:extLst>
                <a:ext uri="{FF2B5EF4-FFF2-40B4-BE49-F238E27FC236}">
                  <a16:creationId xmlns:a16="http://schemas.microsoft.com/office/drawing/2014/main" id="{E670EB66-D946-40A9-8195-3F464D366F97}"/>
                </a:ext>
              </a:extLst>
            </p:cNvPr>
            <p:cNvPicPr>
              <a:picLocks noChangeAspect="1"/>
            </p:cNvPicPr>
            <p:nvPr/>
          </p:nvPicPr>
          <p:blipFill>
            <a:blip r:embed="rId2"/>
            <a:stretch>
              <a:fillRect/>
            </a:stretch>
          </p:blipFill>
          <p:spPr>
            <a:xfrm>
              <a:off x="773553" y="2666256"/>
              <a:ext cx="2135198" cy="1985836"/>
            </a:xfrm>
            <a:prstGeom prst="rect">
              <a:avLst/>
            </a:prstGeom>
          </p:spPr>
        </p:pic>
      </p:grpSp>
      <p:sp>
        <p:nvSpPr>
          <p:cNvPr id="38" name="Title 1">
            <a:extLst>
              <a:ext uri="{FF2B5EF4-FFF2-40B4-BE49-F238E27FC236}">
                <a16:creationId xmlns:a16="http://schemas.microsoft.com/office/drawing/2014/main" id="{C7985CD3-C17E-44AE-A5AF-A49C83872E5D}"/>
              </a:ext>
            </a:extLst>
          </p:cNvPr>
          <p:cNvSpPr>
            <a:spLocks noGrp="1"/>
          </p:cNvSpPr>
          <p:nvPr>
            <p:ph type="title"/>
          </p:nvPr>
        </p:nvSpPr>
        <p:spPr>
          <a:xfrm>
            <a:off x="437437" y="229304"/>
            <a:ext cx="11558430" cy="772892"/>
          </a:xfrm>
        </p:spPr>
        <p:txBody>
          <a:bodyPr/>
          <a:lstStyle/>
          <a:p>
            <a:r>
              <a:rPr lang="en-US" sz="4488" dirty="0">
                <a:solidFill>
                  <a:schemeClr val="bg1">
                    <a:lumMod val="25000"/>
                  </a:schemeClr>
                </a:solidFill>
                <a:ea typeface="+mj-ea"/>
                <a:cs typeface="+mj-cs"/>
              </a:rPr>
              <a:t>SharePoint Framework component types</a:t>
            </a:r>
          </a:p>
        </p:txBody>
      </p:sp>
      <p:grpSp>
        <p:nvGrpSpPr>
          <p:cNvPr id="2" name="Group 1">
            <a:extLst>
              <a:ext uri="{FF2B5EF4-FFF2-40B4-BE49-F238E27FC236}">
                <a16:creationId xmlns:a16="http://schemas.microsoft.com/office/drawing/2014/main" id="{88C5436E-E37C-4072-9A52-BB65D57B8A01}"/>
              </a:ext>
            </a:extLst>
          </p:cNvPr>
          <p:cNvGrpSpPr/>
          <p:nvPr/>
        </p:nvGrpSpPr>
        <p:grpSpPr>
          <a:xfrm>
            <a:off x="2995791" y="1704486"/>
            <a:ext cx="2218361" cy="3435720"/>
            <a:chOff x="2614434" y="2068043"/>
            <a:chExt cx="2175679" cy="3369615"/>
          </a:xfrm>
        </p:grpSpPr>
        <p:grpSp>
          <p:nvGrpSpPr>
            <p:cNvPr id="33" name="Developers group" descr="Code for Developers.">
              <a:extLst>
                <a:ext uri="{FF2B5EF4-FFF2-40B4-BE49-F238E27FC236}">
                  <a16:creationId xmlns:a16="http://schemas.microsoft.com/office/drawing/2014/main" id="{B36993BB-0E96-407D-AEEA-757C873E98BE}"/>
                </a:ext>
              </a:extLst>
            </p:cNvPr>
            <p:cNvGrpSpPr/>
            <p:nvPr/>
          </p:nvGrpSpPr>
          <p:grpSpPr>
            <a:xfrm>
              <a:off x="2614434" y="2068043"/>
              <a:ext cx="2175679" cy="3369615"/>
              <a:chOff x="489277" y="1626801"/>
              <a:chExt cx="3383435" cy="4773999"/>
            </a:xfrm>
          </p:grpSpPr>
          <p:sp>
            <p:nvSpPr>
              <p:cNvPr id="35" name="Rectangle 34">
                <a:extLst>
                  <a:ext uri="{FF2B5EF4-FFF2-40B4-BE49-F238E27FC236}">
                    <a16:creationId xmlns:a16="http://schemas.microsoft.com/office/drawing/2014/main" id="{DB86E00C-23A8-47B6-99B5-B0AD9CDA1B4C}"/>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36" name="TextBox 35">
                <a:extLst>
                  <a:ext uri="{FF2B5EF4-FFF2-40B4-BE49-F238E27FC236}">
                    <a16:creationId xmlns:a16="http://schemas.microsoft.com/office/drawing/2014/main" id="{FEDB7E2F-BB57-4B98-BF46-B8D9CEB11546}"/>
                  </a:ext>
                </a:extLst>
              </p:cNvPr>
              <p:cNvSpPr txBox="1"/>
              <p:nvPr/>
            </p:nvSpPr>
            <p:spPr>
              <a:xfrm>
                <a:off x="544660" y="1780150"/>
                <a:ext cx="3272670" cy="575751"/>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Extensions</a:t>
                </a:r>
                <a:endParaRPr lang="en-US" sz="2040" dirty="0">
                  <a:solidFill>
                    <a:srgbClr val="E6E6E6">
                      <a:lumMod val="50000"/>
                    </a:srgbClr>
                  </a:solidFill>
                  <a:latin typeface="Segoe UI"/>
                  <a:cs typeface="Segoe UI Semibold" panose="020B0502040204020203" pitchFamily="34" charset="0"/>
                </a:endParaRPr>
              </a:p>
            </p:txBody>
          </p:sp>
        </p:grpSp>
        <p:pic>
          <p:nvPicPr>
            <p:cNvPr id="39" name="Picture 38">
              <a:extLst>
                <a:ext uri="{FF2B5EF4-FFF2-40B4-BE49-F238E27FC236}">
                  <a16:creationId xmlns:a16="http://schemas.microsoft.com/office/drawing/2014/main" id="{1C645100-F10A-4A3B-A985-E3083856500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901857" y="2793049"/>
              <a:ext cx="1672060" cy="986215"/>
            </a:xfrm>
            <a:prstGeom prst="rect">
              <a:avLst/>
            </a:prstGeom>
            <a:ln>
              <a:solidFill>
                <a:schemeClr val="bg1">
                  <a:lumMod val="85000"/>
                </a:schemeClr>
              </a:solidFill>
            </a:ln>
          </p:spPr>
        </p:pic>
        <p:pic>
          <p:nvPicPr>
            <p:cNvPr id="40" name="Picture 39">
              <a:extLst>
                <a:ext uri="{FF2B5EF4-FFF2-40B4-BE49-F238E27FC236}">
                  <a16:creationId xmlns:a16="http://schemas.microsoft.com/office/drawing/2014/main" id="{799100B7-EC2B-4A97-8BA7-51F8D465E8F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386323" y="3726647"/>
              <a:ext cx="1295692" cy="1089303"/>
            </a:xfrm>
            <a:prstGeom prst="rect">
              <a:avLst/>
            </a:prstGeom>
            <a:ln>
              <a:solidFill>
                <a:schemeClr val="bg1">
                  <a:lumMod val="85000"/>
                </a:schemeClr>
              </a:solidFill>
            </a:ln>
          </p:spPr>
        </p:pic>
      </p:grpSp>
      <p:grpSp>
        <p:nvGrpSpPr>
          <p:cNvPr id="3" name="Group 2">
            <a:extLst>
              <a:ext uri="{FF2B5EF4-FFF2-40B4-BE49-F238E27FC236}">
                <a16:creationId xmlns:a16="http://schemas.microsoft.com/office/drawing/2014/main" id="{FF543449-FADB-48FC-9C15-83D329D86019}"/>
              </a:ext>
            </a:extLst>
          </p:cNvPr>
          <p:cNvGrpSpPr/>
          <p:nvPr/>
        </p:nvGrpSpPr>
        <p:grpSpPr>
          <a:xfrm>
            <a:off x="5554145" y="1704486"/>
            <a:ext cx="2218361" cy="3435720"/>
            <a:chOff x="5554050" y="1704231"/>
            <a:chExt cx="2218676" cy="3436208"/>
          </a:xfrm>
        </p:grpSpPr>
        <p:grpSp>
          <p:nvGrpSpPr>
            <p:cNvPr id="26" name="Developers group" descr="Code for Developers.">
              <a:extLst>
                <a:ext uri="{FF2B5EF4-FFF2-40B4-BE49-F238E27FC236}">
                  <a16:creationId xmlns:a16="http://schemas.microsoft.com/office/drawing/2014/main" id="{9FFAAB3A-F094-4868-8837-9AD725326A38}"/>
                </a:ext>
              </a:extLst>
            </p:cNvPr>
            <p:cNvGrpSpPr/>
            <p:nvPr/>
          </p:nvGrpSpPr>
          <p:grpSpPr>
            <a:xfrm>
              <a:off x="5554050" y="1704231"/>
              <a:ext cx="2218676" cy="3436208"/>
              <a:chOff x="489277" y="1626801"/>
              <a:chExt cx="3383435" cy="4773999"/>
            </a:xfrm>
          </p:grpSpPr>
          <p:sp>
            <p:nvSpPr>
              <p:cNvPr id="27" name="Rectangle 26">
                <a:extLst>
                  <a:ext uri="{FF2B5EF4-FFF2-40B4-BE49-F238E27FC236}">
                    <a16:creationId xmlns:a16="http://schemas.microsoft.com/office/drawing/2014/main" id="{7C70B366-4F86-4FA0-B554-C02FCC523BE8}"/>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28" name="TextBox 27">
                <a:extLst>
                  <a:ext uri="{FF2B5EF4-FFF2-40B4-BE49-F238E27FC236}">
                    <a16:creationId xmlns:a16="http://schemas.microsoft.com/office/drawing/2014/main" id="{BC768484-C2E6-4B75-A540-D410BD94FC2D}"/>
                  </a:ext>
                </a:extLst>
              </p:cNvPr>
              <p:cNvSpPr txBox="1"/>
              <p:nvPr/>
            </p:nvSpPr>
            <p:spPr>
              <a:xfrm>
                <a:off x="544658" y="1775557"/>
                <a:ext cx="3272670" cy="575588"/>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Libraries</a:t>
                </a:r>
                <a:endParaRPr lang="en-US" sz="2040" dirty="0">
                  <a:solidFill>
                    <a:srgbClr val="E6E6E6">
                      <a:lumMod val="50000"/>
                    </a:srgbClr>
                  </a:solidFill>
                  <a:latin typeface="Segoe UI"/>
                  <a:cs typeface="Segoe UI Semibold" panose="020B0502040204020203" pitchFamily="34" charset="0"/>
                </a:endParaRPr>
              </a:p>
            </p:txBody>
          </p:sp>
        </p:grpSp>
        <p:pic>
          <p:nvPicPr>
            <p:cNvPr id="9" name="Picture 8">
              <a:extLst>
                <a:ext uri="{FF2B5EF4-FFF2-40B4-BE49-F238E27FC236}">
                  <a16:creationId xmlns:a16="http://schemas.microsoft.com/office/drawing/2014/main" id="{477C430C-BC9A-4623-8E79-6364BBD77A7A}"/>
                </a:ext>
              </a:extLst>
            </p:cNvPr>
            <p:cNvPicPr>
              <a:picLocks noChangeAspect="1"/>
            </p:cNvPicPr>
            <p:nvPr/>
          </p:nvPicPr>
          <p:blipFill>
            <a:blip r:embed="rId5"/>
            <a:stretch>
              <a:fillRect/>
            </a:stretch>
          </p:blipFill>
          <p:spPr>
            <a:xfrm>
              <a:off x="5705100" y="2443563"/>
              <a:ext cx="1916574" cy="1222815"/>
            </a:xfrm>
            <a:prstGeom prst="rect">
              <a:avLst/>
            </a:prstGeom>
          </p:spPr>
        </p:pic>
      </p:grpSp>
    </p:spTree>
    <p:extLst>
      <p:ext uri="{BB962C8B-B14F-4D97-AF65-F5344CB8AC3E}">
        <p14:creationId xmlns:p14="http://schemas.microsoft.com/office/powerpoint/2010/main" val="3816065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0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C7985CD3-C17E-44AE-A5AF-A49C83872E5D}"/>
              </a:ext>
            </a:extLst>
          </p:cNvPr>
          <p:cNvSpPr>
            <a:spLocks noGrp="1"/>
          </p:cNvSpPr>
          <p:nvPr>
            <p:ph type="title"/>
          </p:nvPr>
        </p:nvSpPr>
        <p:spPr>
          <a:xfrm>
            <a:off x="437437" y="229304"/>
            <a:ext cx="11558430" cy="772892"/>
          </a:xfrm>
        </p:spPr>
        <p:txBody>
          <a:bodyPr/>
          <a:lstStyle/>
          <a:p>
            <a:r>
              <a:rPr lang="en-US" sz="4488" dirty="0">
                <a:solidFill>
                  <a:schemeClr val="bg1">
                    <a:lumMod val="25000"/>
                  </a:schemeClr>
                </a:solidFill>
                <a:ea typeface="+mj-ea"/>
                <a:cs typeface="+mj-cs"/>
              </a:rPr>
              <a:t>SharePoint Framework Hosted Scenarios</a:t>
            </a:r>
          </a:p>
        </p:txBody>
      </p:sp>
      <p:grpSp>
        <p:nvGrpSpPr>
          <p:cNvPr id="2" name="Group 1">
            <a:extLst>
              <a:ext uri="{FF2B5EF4-FFF2-40B4-BE49-F238E27FC236}">
                <a16:creationId xmlns:a16="http://schemas.microsoft.com/office/drawing/2014/main" id="{95B3D591-2ED3-4E85-AFD0-47EBA5989BEB}"/>
              </a:ext>
            </a:extLst>
          </p:cNvPr>
          <p:cNvGrpSpPr/>
          <p:nvPr/>
        </p:nvGrpSpPr>
        <p:grpSpPr>
          <a:xfrm>
            <a:off x="216584" y="1704484"/>
            <a:ext cx="2218361" cy="3730841"/>
            <a:chOff x="215732" y="1704230"/>
            <a:chExt cx="2218676" cy="3731370"/>
          </a:xfrm>
        </p:grpSpPr>
        <p:grpSp>
          <p:nvGrpSpPr>
            <p:cNvPr id="5" name="Developers group" descr="Code for Developers.">
              <a:extLst>
                <a:ext uri="{FF2B5EF4-FFF2-40B4-BE49-F238E27FC236}">
                  <a16:creationId xmlns:a16="http://schemas.microsoft.com/office/drawing/2014/main" id="{72450DD7-EB9F-4043-B8F4-984AD50D5963}"/>
                </a:ext>
              </a:extLst>
            </p:cNvPr>
            <p:cNvGrpSpPr/>
            <p:nvPr/>
          </p:nvGrpSpPr>
          <p:grpSpPr>
            <a:xfrm>
              <a:off x="215732" y="1704230"/>
              <a:ext cx="2218676" cy="3731370"/>
              <a:chOff x="489277" y="1626801"/>
              <a:chExt cx="3383435" cy="4773999"/>
            </a:xfrm>
            <a:solidFill>
              <a:schemeClr val="bg2">
                <a:lumMod val="95000"/>
              </a:schemeClr>
            </a:solidFill>
          </p:grpSpPr>
          <p:sp>
            <p:nvSpPr>
              <p:cNvPr id="6" name="Rectangle 5">
                <a:extLst>
                  <a:ext uri="{FF2B5EF4-FFF2-40B4-BE49-F238E27FC236}">
                    <a16:creationId xmlns:a16="http://schemas.microsoft.com/office/drawing/2014/main" id="{5FD31691-2412-465C-AB99-56C8BB6F71B3}"/>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7" name="TextBox 6">
                <a:extLst>
                  <a:ext uri="{FF2B5EF4-FFF2-40B4-BE49-F238E27FC236}">
                    <a16:creationId xmlns:a16="http://schemas.microsoft.com/office/drawing/2014/main" id="{DB1F3A04-29B6-47A4-B5CC-9EEF2D7F17B8}"/>
                  </a:ext>
                </a:extLst>
              </p:cNvPr>
              <p:cNvSpPr txBox="1"/>
              <p:nvPr/>
            </p:nvSpPr>
            <p:spPr>
              <a:xfrm>
                <a:off x="577269" y="1706985"/>
                <a:ext cx="3117694" cy="530207"/>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Classic Pages</a:t>
                </a:r>
                <a:endParaRPr lang="en-US" sz="2040" dirty="0">
                  <a:solidFill>
                    <a:srgbClr val="E6E6E6">
                      <a:lumMod val="50000"/>
                    </a:srgbClr>
                  </a:solidFill>
                  <a:latin typeface="Segoe UI"/>
                  <a:cs typeface="Segoe UI Semibold" panose="020B0502040204020203" pitchFamily="34" charset="0"/>
                </a:endParaRPr>
              </a:p>
            </p:txBody>
          </p:sp>
        </p:grpSp>
        <p:pic>
          <p:nvPicPr>
            <p:cNvPr id="10" name="Picture 9">
              <a:extLst>
                <a:ext uri="{FF2B5EF4-FFF2-40B4-BE49-F238E27FC236}">
                  <a16:creationId xmlns:a16="http://schemas.microsoft.com/office/drawing/2014/main" id="{422962FA-05C7-43D4-AA0C-46470DB0A797}"/>
                </a:ext>
              </a:extLst>
            </p:cNvPr>
            <p:cNvPicPr>
              <a:picLocks noChangeAspect="1"/>
            </p:cNvPicPr>
            <p:nvPr/>
          </p:nvPicPr>
          <p:blipFill>
            <a:blip r:embed="rId2"/>
            <a:stretch>
              <a:fillRect/>
            </a:stretch>
          </p:blipFill>
          <p:spPr>
            <a:xfrm>
              <a:off x="273433" y="2554919"/>
              <a:ext cx="2044417" cy="1308427"/>
            </a:xfrm>
            <a:prstGeom prst="rect">
              <a:avLst/>
            </a:prstGeom>
          </p:spPr>
        </p:pic>
        <p:sp>
          <p:nvSpPr>
            <p:cNvPr id="14" name="TextBox 13">
              <a:extLst>
                <a:ext uri="{FF2B5EF4-FFF2-40B4-BE49-F238E27FC236}">
                  <a16:creationId xmlns:a16="http://schemas.microsoft.com/office/drawing/2014/main" id="{280C0672-571A-4B11-A759-46A803284E09}"/>
                </a:ext>
              </a:extLst>
            </p:cNvPr>
            <p:cNvSpPr txBox="1"/>
            <p:nvPr/>
          </p:nvSpPr>
          <p:spPr>
            <a:xfrm>
              <a:off x="215733" y="4595750"/>
              <a:ext cx="1947957" cy="544688"/>
            </a:xfrm>
            <a:prstGeom prst="rect">
              <a:avLst/>
            </a:prstGeom>
            <a:noFill/>
          </p:spPr>
          <p:txBody>
            <a:bodyPr wrap="squar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Web Parts</a:t>
              </a:r>
            </a:p>
          </p:txBody>
        </p:sp>
      </p:grpSp>
      <p:grpSp>
        <p:nvGrpSpPr>
          <p:cNvPr id="8" name="Group 7">
            <a:extLst>
              <a:ext uri="{FF2B5EF4-FFF2-40B4-BE49-F238E27FC236}">
                <a16:creationId xmlns:a16="http://schemas.microsoft.com/office/drawing/2014/main" id="{C2BDD181-CFDE-48C6-869E-8D8D34FA9940}"/>
              </a:ext>
            </a:extLst>
          </p:cNvPr>
          <p:cNvGrpSpPr/>
          <p:nvPr/>
        </p:nvGrpSpPr>
        <p:grpSpPr>
          <a:xfrm>
            <a:off x="2635059" y="1704484"/>
            <a:ext cx="2218363" cy="3730841"/>
            <a:chOff x="2656764" y="1704230"/>
            <a:chExt cx="2218678" cy="3731370"/>
          </a:xfrm>
        </p:grpSpPr>
        <p:grpSp>
          <p:nvGrpSpPr>
            <p:cNvPr id="33" name="Developers group" descr="Code for Developers.">
              <a:extLst>
                <a:ext uri="{FF2B5EF4-FFF2-40B4-BE49-F238E27FC236}">
                  <a16:creationId xmlns:a16="http://schemas.microsoft.com/office/drawing/2014/main" id="{B36993BB-0E96-407D-AEEA-757C873E98BE}"/>
                </a:ext>
              </a:extLst>
            </p:cNvPr>
            <p:cNvGrpSpPr/>
            <p:nvPr/>
          </p:nvGrpSpPr>
          <p:grpSpPr>
            <a:xfrm>
              <a:off x="2656766" y="1704230"/>
              <a:ext cx="2218676" cy="3731370"/>
              <a:chOff x="489277" y="1626801"/>
              <a:chExt cx="3383435" cy="4773999"/>
            </a:xfrm>
            <a:solidFill>
              <a:schemeClr val="bg2">
                <a:lumMod val="95000"/>
              </a:schemeClr>
            </a:solidFill>
          </p:grpSpPr>
          <p:sp>
            <p:nvSpPr>
              <p:cNvPr id="35" name="Rectangle 34">
                <a:extLst>
                  <a:ext uri="{FF2B5EF4-FFF2-40B4-BE49-F238E27FC236}">
                    <a16:creationId xmlns:a16="http://schemas.microsoft.com/office/drawing/2014/main" id="{DB86E00C-23A8-47B6-99B5-B0AD9CDA1B4C}"/>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36" name="TextBox 35">
                <a:extLst>
                  <a:ext uri="{FF2B5EF4-FFF2-40B4-BE49-F238E27FC236}">
                    <a16:creationId xmlns:a16="http://schemas.microsoft.com/office/drawing/2014/main" id="{FEDB7E2F-BB57-4B98-BF46-B8D9CEB11546}"/>
                  </a:ext>
                </a:extLst>
              </p:cNvPr>
              <p:cNvSpPr txBox="1"/>
              <p:nvPr/>
            </p:nvSpPr>
            <p:spPr>
              <a:xfrm>
                <a:off x="511711" y="1718153"/>
                <a:ext cx="3272670" cy="530207"/>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Modern Pages</a:t>
                </a:r>
                <a:endParaRPr lang="en-US" sz="2040" dirty="0">
                  <a:solidFill>
                    <a:srgbClr val="E6E6E6">
                      <a:lumMod val="50000"/>
                    </a:srgbClr>
                  </a:solidFill>
                  <a:latin typeface="Segoe UI"/>
                  <a:cs typeface="Segoe UI Semibold" panose="020B0502040204020203" pitchFamily="34" charset="0"/>
                </a:endParaRPr>
              </a:p>
            </p:txBody>
          </p:sp>
        </p:grpSp>
        <p:pic>
          <p:nvPicPr>
            <p:cNvPr id="3" name="Picture 2">
              <a:extLst>
                <a:ext uri="{FF2B5EF4-FFF2-40B4-BE49-F238E27FC236}">
                  <a16:creationId xmlns:a16="http://schemas.microsoft.com/office/drawing/2014/main" id="{1FB7470A-A1FF-4032-AD16-6BD0442265E7}"/>
                </a:ext>
              </a:extLst>
            </p:cNvPr>
            <p:cNvPicPr>
              <a:picLocks noChangeAspect="1"/>
            </p:cNvPicPr>
            <p:nvPr/>
          </p:nvPicPr>
          <p:blipFill>
            <a:blip r:embed="rId3"/>
            <a:stretch>
              <a:fillRect/>
            </a:stretch>
          </p:blipFill>
          <p:spPr>
            <a:xfrm>
              <a:off x="2744966" y="2554919"/>
              <a:ext cx="2044417" cy="1308427"/>
            </a:xfrm>
            <a:prstGeom prst="rect">
              <a:avLst/>
            </a:prstGeom>
          </p:spPr>
        </p:pic>
        <p:sp>
          <p:nvSpPr>
            <p:cNvPr id="32" name="TextBox 31">
              <a:extLst>
                <a:ext uri="{FF2B5EF4-FFF2-40B4-BE49-F238E27FC236}">
                  <a16:creationId xmlns:a16="http://schemas.microsoft.com/office/drawing/2014/main" id="{06540AF2-2269-4D13-B4CB-6F1860A6AEA8}"/>
                </a:ext>
              </a:extLst>
            </p:cNvPr>
            <p:cNvSpPr txBox="1"/>
            <p:nvPr/>
          </p:nvSpPr>
          <p:spPr>
            <a:xfrm>
              <a:off x="2656764" y="4895789"/>
              <a:ext cx="1463113" cy="539811"/>
            </a:xfrm>
            <a:prstGeom prst="rect">
              <a:avLst/>
            </a:prstGeom>
            <a:noFill/>
          </p:spPr>
          <p:txBody>
            <a:bodyPr wrap="squar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Extensions</a:t>
              </a:r>
              <a:endParaRPr lang="en-US" sz="2400" dirty="0">
                <a:gradFill>
                  <a:gsLst>
                    <a:gs pos="2917">
                      <a:schemeClr val="tx1"/>
                    </a:gs>
                    <a:gs pos="30000">
                      <a:schemeClr val="tx1"/>
                    </a:gs>
                  </a:gsLst>
                  <a:lin ang="5400000" scaled="0"/>
                </a:gradFill>
              </a:endParaRPr>
            </a:p>
          </p:txBody>
        </p:sp>
        <p:sp>
          <p:nvSpPr>
            <p:cNvPr id="34" name="TextBox 33">
              <a:extLst>
                <a:ext uri="{FF2B5EF4-FFF2-40B4-BE49-F238E27FC236}">
                  <a16:creationId xmlns:a16="http://schemas.microsoft.com/office/drawing/2014/main" id="{205FCAEE-D584-45B3-8A7A-6935110F5264}"/>
                </a:ext>
              </a:extLst>
            </p:cNvPr>
            <p:cNvSpPr txBox="1"/>
            <p:nvPr/>
          </p:nvSpPr>
          <p:spPr>
            <a:xfrm>
              <a:off x="2656765" y="4595748"/>
              <a:ext cx="1857579" cy="544688"/>
            </a:xfrm>
            <a:prstGeom prst="rect">
              <a:avLst/>
            </a:prstGeom>
            <a:noFill/>
          </p:spPr>
          <p:txBody>
            <a:bodyPr wrap="squar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Web Parts</a:t>
              </a:r>
            </a:p>
          </p:txBody>
        </p:sp>
      </p:grpSp>
      <p:grpSp>
        <p:nvGrpSpPr>
          <p:cNvPr id="15" name="Group 14">
            <a:extLst>
              <a:ext uri="{FF2B5EF4-FFF2-40B4-BE49-F238E27FC236}">
                <a16:creationId xmlns:a16="http://schemas.microsoft.com/office/drawing/2014/main" id="{65885F7B-C74B-46F7-8C8C-5563975BC14A}"/>
              </a:ext>
            </a:extLst>
          </p:cNvPr>
          <p:cNvGrpSpPr/>
          <p:nvPr/>
        </p:nvGrpSpPr>
        <p:grpSpPr>
          <a:xfrm>
            <a:off x="9937669" y="1704484"/>
            <a:ext cx="2218361" cy="3730841"/>
            <a:chOff x="9743545" y="1705008"/>
            <a:chExt cx="2218676" cy="3731370"/>
          </a:xfrm>
        </p:grpSpPr>
        <p:grpSp>
          <p:nvGrpSpPr>
            <p:cNvPr id="20" name="Developers group" descr="Code for Developers.">
              <a:extLst>
                <a:ext uri="{FF2B5EF4-FFF2-40B4-BE49-F238E27FC236}">
                  <a16:creationId xmlns:a16="http://schemas.microsoft.com/office/drawing/2014/main" id="{C4753218-51B6-4D00-93F1-65651FDE4661}"/>
                </a:ext>
              </a:extLst>
            </p:cNvPr>
            <p:cNvGrpSpPr/>
            <p:nvPr/>
          </p:nvGrpSpPr>
          <p:grpSpPr>
            <a:xfrm>
              <a:off x="9743545" y="1705008"/>
              <a:ext cx="2218676" cy="3731370"/>
              <a:chOff x="489277" y="1626801"/>
              <a:chExt cx="3383435" cy="4773999"/>
            </a:xfrm>
            <a:solidFill>
              <a:schemeClr val="bg2">
                <a:lumMod val="95000"/>
              </a:schemeClr>
            </a:solidFill>
          </p:grpSpPr>
          <p:sp>
            <p:nvSpPr>
              <p:cNvPr id="21" name="Rectangle 20">
                <a:extLst>
                  <a:ext uri="{FF2B5EF4-FFF2-40B4-BE49-F238E27FC236}">
                    <a16:creationId xmlns:a16="http://schemas.microsoft.com/office/drawing/2014/main" id="{A0AE4162-73B8-476A-ADDD-B203950913DA}"/>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22" name="TextBox 21">
                <a:extLst>
                  <a:ext uri="{FF2B5EF4-FFF2-40B4-BE49-F238E27FC236}">
                    <a16:creationId xmlns:a16="http://schemas.microsoft.com/office/drawing/2014/main" id="{E932DD5A-000F-49DE-B334-4C57DF0120F2}"/>
                  </a:ext>
                </a:extLst>
              </p:cNvPr>
              <p:cNvSpPr txBox="1"/>
              <p:nvPr/>
            </p:nvSpPr>
            <p:spPr>
              <a:xfrm>
                <a:off x="544658" y="1718534"/>
                <a:ext cx="3272670" cy="530207"/>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Teams Tabs</a:t>
                </a:r>
                <a:endParaRPr lang="en-US" sz="2040" dirty="0">
                  <a:solidFill>
                    <a:srgbClr val="E6E6E6">
                      <a:lumMod val="50000"/>
                    </a:srgbClr>
                  </a:solidFill>
                  <a:latin typeface="Segoe UI"/>
                  <a:cs typeface="Segoe UI Semibold" panose="020B0502040204020203" pitchFamily="34" charset="0"/>
                </a:endParaRPr>
              </a:p>
            </p:txBody>
          </p:sp>
        </p:grpSp>
        <p:pic>
          <p:nvPicPr>
            <p:cNvPr id="29" name="Picture 28">
              <a:extLst>
                <a:ext uri="{FF2B5EF4-FFF2-40B4-BE49-F238E27FC236}">
                  <a16:creationId xmlns:a16="http://schemas.microsoft.com/office/drawing/2014/main" id="{714D06C6-5876-4600-A700-A72A09EDEF7E}"/>
                </a:ext>
              </a:extLst>
            </p:cNvPr>
            <p:cNvPicPr>
              <a:picLocks noChangeAspect="1"/>
            </p:cNvPicPr>
            <p:nvPr/>
          </p:nvPicPr>
          <p:blipFill>
            <a:blip r:embed="rId4"/>
            <a:stretch>
              <a:fillRect/>
            </a:stretch>
          </p:blipFill>
          <p:spPr>
            <a:xfrm>
              <a:off x="9971360" y="2565707"/>
              <a:ext cx="1763043" cy="1765015"/>
            </a:xfrm>
            <a:prstGeom prst="rect">
              <a:avLst/>
            </a:prstGeom>
            <a:ln>
              <a:solidFill>
                <a:schemeClr val="bg1">
                  <a:lumMod val="85000"/>
                </a:schemeClr>
              </a:solidFill>
            </a:ln>
          </p:spPr>
        </p:pic>
        <p:sp>
          <p:nvSpPr>
            <p:cNvPr id="41" name="TextBox 40">
              <a:extLst>
                <a:ext uri="{FF2B5EF4-FFF2-40B4-BE49-F238E27FC236}">
                  <a16:creationId xmlns:a16="http://schemas.microsoft.com/office/drawing/2014/main" id="{7E2CE5FD-1A4D-4D6E-9215-E5857BC0200F}"/>
                </a:ext>
              </a:extLst>
            </p:cNvPr>
            <p:cNvSpPr txBox="1"/>
            <p:nvPr/>
          </p:nvSpPr>
          <p:spPr>
            <a:xfrm>
              <a:off x="9743545" y="4595748"/>
              <a:ext cx="1947957" cy="544688"/>
            </a:xfrm>
            <a:prstGeom prst="rect">
              <a:avLst/>
            </a:prstGeom>
            <a:noFill/>
          </p:spPr>
          <p:txBody>
            <a:bodyPr wrap="square" lIns="182828" tIns="146262" rIns="182828" bIns="146262" rtlCol="0">
              <a:spAutoFit/>
            </a:bodyPr>
            <a:lstStyle/>
            <a:p>
              <a:pPr>
                <a:lnSpc>
                  <a:spcPct val="90000"/>
                </a:lnSpc>
                <a:spcAft>
                  <a:spcPts val="600"/>
                </a:spcAft>
              </a:pPr>
              <a:r>
                <a:rPr lang="en-US" sz="1763">
                  <a:gradFill>
                    <a:gsLst>
                      <a:gs pos="2917">
                        <a:schemeClr val="tx1"/>
                      </a:gs>
                      <a:gs pos="30000">
                        <a:schemeClr val="tx1"/>
                      </a:gs>
                    </a:gsLst>
                    <a:lin ang="5400000" scaled="0"/>
                  </a:gradFill>
                </a:rPr>
                <a:t>Web Parts</a:t>
              </a:r>
            </a:p>
          </p:txBody>
        </p:sp>
      </p:grpSp>
      <p:grpSp>
        <p:nvGrpSpPr>
          <p:cNvPr id="9" name="Group 8">
            <a:extLst>
              <a:ext uri="{FF2B5EF4-FFF2-40B4-BE49-F238E27FC236}">
                <a16:creationId xmlns:a16="http://schemas.microsoft.com/office/drawing/2014/main" id="{80D2259A-7408-43EA-A725-76F63593CCE7}"/>
              </a:ext>
            </a:extLst>
          </p:cNvPr>
          <p:cNvGrpSpPr/>
          <p:nvPr/>
        </p:nvGrpSpPr>
        <p:grpSpPr>
          <a:xfrm>
            <a:off x="5053535" y="1704484"/>
            <a:ext cx="2265545" cy="3730841"/>
            <a:chOff x="4987566" y="1704230"/>
            <a:chExt cx="2265866" cy="3731370"/>
          </a:xfrm>
        </p:grpSpPr>
        <p:grpSp>
          <p:nvGrpSpPr>
            <p:cNvPr id="26" name="Developers group" descr="Code for Developers.">
              <a:extLst>
                <a:ext uri="{FF2B5EF4-FFF2-40B4-BE49-F238E27FC236}">
                  <a16:creationId xmlns:a16="http://schemas.microsoft.com/office/drawing/2014/main" id="{9FFAAB3A-F094-4868-8837-9AD725326A38}"/>
                </a:ext>
              </a:extLst>
            </p:cNvPr>
            <p:cNvGrpSpPr/>
            <p:nvPr/>
          </p:nvGrpSpPr>
          <p:grpSpPr>
            <a:xfrm>
              <a:off x="5034756" y="1704230"/>
              <a:ext cx="2218676" cy="3731370"/>
              <a:chOff x="489277" y="1626801"/>
              <a:chExt cx="3383435" cy="4773999"/>
            </a:xfrm>
            <a:solidFill>
              <a:schemeClr val="bg2">
                <a:lumMod val="95000"/>
              </a:schemeClr>
            </a:solidFill>
          </p:grpSpPr>
          <p:sp>
            <p:nvSpPr>
              <p:cNvPr id="27" name="Rectangle 26">
                <a:extLst>
                  <a:ext uri="{FF2B5EF4-FFF2-40B4-BE49-F238E27FC236}">
                    <a16:creationId xmlns:a16="http://schemas.microsoft.com/office/drawing/2014/main" id="{7C70B366-4F86-4FA0-B554-C02FCC523BE8}"/>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28" name="TextBox 27">
                <a:extLst>
                  <a:ext uri="{FF2B5EF4-FFF2-40B4-BE49-F238E27FC236}">
                    <a16:creationId xmlns:a16="http://schemas.microsoft.com/office/drawing/2014/main" id="{BC768484-C2E6-4B75-A540-D410BD94FC2D}"/>
                  </a:ext>
                </a:extLst>
              </p:cNvPr>
              <p:cNvSpPr txBox="1"/>
              <p:nvPr/>
            </p:nvSpPr>
            <p:spPr>
              <a:xfrm>
                <a:off x="538573" y="1708488"/>
                <a:ext cx="3272670" cy="939913"/>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Lists and Libraries</a:t>
                </a:r>
                <a:endParaRPr lang="en-US" sz="2040" dirty="0">
                  <a:solidFill>
                    <a:srgbClr val="E6E6E6">
                      <a:lumMod val="50000"/>
                    </a:srgbClr>
                  </a:solidFill>
                  <a:latin typeface="Segoe UI"/>
                  <a:cs typeface="Segoe UI Semibold" panose="020B0502040204020203" pitchFamily="34" charset="0"/>
                </a:endParaRPr>
              </a:p>
            </p:txBody>
          </p:sp>
        </p:grpSp>
        <p:pic>
          <p:nvPicPr>
            <p:cNvPr id="13" name="Picture 12">
              <a:extLst>
                <a:ext uri="{FF2B5EF4-FFF2-40B4-BE49-F238E27FC236}">
                  <a16:creationId xmlns:a16="http://schemas.microsoft.com/office/drawing/2014/main" id="{CC8FC163-F6F3-41C7-B7A4-B6C02DEC2A43}"/>
                </a:ext>
              </a:extLst>
            </p:cNvPr>
            <p:cNvPicPr>
              <a:picLocks noChangeAspect="1"/>
            </p:cNvPicPr>
            <p:nvPr/>
          </p:nvPicPr>
          <p:blipFill>
            <a:blip r:embed="rId5"/>
            <a:stretch>
              <a:fillRect/>
            </a:stretch>
          </p:blipFill>
          <p:spPr>
            <a:xfrm>
              <a:off x="5114656" y="2565707"/>
              <a:ext cx="2027562" cy="1297639"/>
            </a:xfrm>
            <a:prstGeom prst="rect">
              <a:avLst/>
            </a:prstGeom>
          </p:spPr>
        </p:pic>
        <p:sp>
          <p:nvSpPr>
            <p:cNvPr id="42" name="TextBox 41">
              <a:extLst>
                <a:ext uri="{FF2B5EF4-FFF2-40B4-BE49-F238E27FC236}">
                  <a16:creationId xmlns:a16="http://schemas.microsoft.com/office/drawing/2014/main" id="{BBD077F9-5E72-456D-B152-D19AF6D7E5B5}"/>
                </a:ext>
              </a:extLst>
            </p:cNvPr>
            <p:cNvSpPr txBox="1"/>
            <p:nvPr/>
          </p:nvSpPr>
          <p:spPr>
            <a:xfrm>
              <a:off x="4987566" y="4595748"/>
              <a:ext cx="1434932" cy="544688"/>
            </a:xfrm>
            <a:prstGeom prst="rect">
              <a:avLst/>
            </a:prstGeom>
            <a:noFill/>
          </p:spPr>
          <p:txBody>
            <a:bodyPr wrap="non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Extensions</a:t>
              </a:r>
              <a:endParaRPr lang="en-US" sz="2400" dirty="0">
                <a:gradFill>
                  <a:gsLst>
                    <a:gs pos="2917">
                      <a:schemeClr val="tx1"/>
                    </a:gs>
                    <a:gs pos="30000">
                      <a:schemeClr val="tx1"/>
                    </a:gs>
                  </a:gsLst>
                  <a:lin ang="5400000" scaled="0"/>
                </a:gradFill>
              </a:endParaRPr>
            </a:p>
          </p:txBody>
        </p:sp>
      </p:grpSp>
      <p:grpSp>
        <p:nvGrpSpPr>
          <p:cNvPr id="11" name="Group 10">
            <a:extLst>
              <a:ext uri="{FF2B5EF4-FFF2-40B4-BE49-F238E27FC236}">
                <a16:creationId xmlns:a16="http://schemas.microsoft.com/office/drawing/2014/main" id="{C0D58534-E9CD-4934-AE18-5DC7DFF2C191}"/>
              </a:ext>
            </a:extLst>
          </p:cNvPr>
          <p:cNvGrpSpPr/>
          <p:nvPr/>
        </p:nvGrpSpPr>
        <p:grpSpPr>
          <a:xfrm>
            <a:off x="7519195" y="1704485"/>
            <a:ext cx="2218361" cy="3735717"/>
            <a:chOff x="7412745" y="1704230"/>
            <a:chExt cx="2218676" cy="3736247"/>
          </a:xfrm>
        </p:grpSpPr>
        <p:grpSp>
          <p:nvGrpSpPr>
            <p:cNvPr id="17" name="Developers group" descr="Code for Developers.">
              <a:extLst>
                <a:ext uri="{FF2B5EF4-FFF2-40B4-BE49-F238E27FC236}">
                  <a16:creationId xmlns:a16="http://schemas.microsoft.com/office/drawing/2014/main" id="{6A30ACBA-FD57-44CF-8A57-66CDA73A5BBB}"/>
                </a:ext>
              </a:extLst>
            </p:cNvPr>
            <p:cNvGrpSpPr/>
            <p:nvPr/>
          </p:nvGrpSpPr>
          <p:grpSpPr>
            <a:xfrm>
              <a:off x="7412745" y="1704230"/>
              <a:ext cx="2218676" cy="3731370"/>
              <a:chOff x="489277" y="1626801"/>
              <a:chExt cx="3383435" cy="4773999"/>
            </a:xfrm>
            <a:solidFill>
              <a:schemeClr val="bg2">
                <a:lumMod val="95000"/>
              </a:schemeClr>
            </a:solidFill>
          </p:grpSpPr>
          <p:sp>
            <p:nvSpPr>
              <p:cNvPr id="18" name="Rectangle 17">
                <a:extLst>
                  <a:ext uri="{FF2B5EF4-FFF2-40B4-BE49-F238E27FC236}">
                    <a16:creationId xmlns:a16="http://schemas.microsoft.com/office/drawing/2014/main" id="{DC94AB59-43B6-4B7E-88AA-B8E2C1DE7E8C}"/>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19" name="TextBox 18">
                <a:extLst>
                  <a:ext uri="{FF2B5EF4-FFF2-40B4-BE49-F238E27FC236}">
                    <a16:creationId xmlns:a16="http://schemas.microsoft.com/office/drawing/2014/main" id="{574CDAE8-B55A-4AFB-B04C-720E114888A2}"/>
                  </a:ext>
                </a:extLst>
              </p:cNvPr>
              <p:cNvSpPr txBox="1"/>
              <p:nvPr/>
            </p:nvSpPr>
            <p:spPr>
              <a:xfrm>
                <a:off x="544660" y="1725192"/>
                <a:ext cx="3272670" cy="530207"/>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App pages</a:t>
                </a:r>
                <a:endParaRPr lang="en-US" sz="2040" dirty="0">
                  <a:gradFill>
                    <a:gsLst>
                      <a:gs pos="1250">
                        <a:srgbClr val="0078D4"/>
                      </a:gs>
                      <a:gs pos="100000">
                        <a:srgbClr val="0078D4"/>
                      </a:gs>
                    </a:gsLst>
                    <a:lin ang="5400000" scaled="0"/>
                  </a:gradFill>
                  <a:latin typeface="Segoe UI Semibold" panose="020B0702040204020203" pitchFamily="34" charset="0"/>
                  <a:cs typeface="Segoe UI Semibold" panose="020B0702040204020203" pitchFamily="34" charset="0"/>
                </a:endParaRPr>
              </a:p>
            </p:txBody>
          </p:sp>
        </p:grpSp>
        <p:pic>
          <p:nvPicPr>
            <p:cNvPr id="4" name="Picture 3">
              <a:extLst>
                <a:ext uri="{FF2B5EF4-FFF2-40B4-BE49-F238E27FC236}">
                  <a16:creationId xmlns:a16="http://schemas.microsoft.com/office/drawing/2014/main" id="{C3003A9D-CBA1-442E-A51D-37E13247EE7F}"/>
                </a:ext>
              </a:extLst>
            </p:cNvPr>
            <p:cNvPicPr>
              <a:picLocks noChangeAspect="1"/>
            </p:cNvPicPr>
            <p:nvPr/>
          </p:nvPicPr>
          <p:blipFill>
            <a:blip r:embed="rId6"/>
            <a:stretch>
              <a:fillRect/>
            </a:stretch>
          </p:blipFill>
          <p:spPr>
            <a:xfrm>
              <a:off x="7723124" y="2554919"/>
              <a:ext cx="1590645" cy="1831900"/>
            </a:xfrm>
            <a:prstGeom prst="rect">
              <a:avLst/>
            </a:prstGeom>
          </p:spPr>
        </p:pic>
        <p:sp>
          <p:nvSpPr>
            <p:cNvPr id="37" name="TextBox 36">
              <a:extLst>
                <a:ext uri="{FF2B5EF4-FFF2-40B4-BE49-F238E27FC236}">
                  <a16:creationId xmlns:a16="http://schemas.microsoft.com/office/drawing/2014/main" id="{7092BD16-48E3-4931-9C98-4ADC826A8824}"/>
                </a:ext>
              </a:extLst>
            </p:cNvPr>
            <p:cNvSpPr txBox="1"/>
            <p:nvPr/>
          </p:nvSpPr>
          <p:spPr>
            <a:xfrm>
              <a:off x="7417238" y="4595748"/>
              <a:ext cx="1947957" cy="544688"/>
            </a:xfrm>
            <a:prstGeom prst="rect">
              <a:avLst/>
            </a:prstGeom>
            <a:noFill/>
          </p:spPr>
          <p:txBody>
            <a:bodyPr wrap="squar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Web Parts</a:t>
              </a:r>
            </a:p>
          </p:txBody>
        </p:sp>
        <p:sp>
          <p:nvSpPr>
            <p:cNvPr id="43" name="TextBox 42">
              <a:extLst>
                <a:ext uri="{FF2B5EF4-FFF2-40B4-BE49-F238E27FC236}">
                  <a16:creationId xmlns:a16="http://schemas.microsoft.com/office/drawing/2014/main" id="{4F351710-980D-421A-8B20-506B2289E58F}"/>
                </a:ext>
              </a:extLst>
            </p:cNvPr>
            <p:cNvSpPr txBox="1"/>
            <p:nvPr/>
          </p:nvSpPr>
          <p:spPr>
            <a:xfrm>
              <a:off x="7449062" y="4895789"/>
              <a:ext cx="1434932" cy="544688"/>
            </a:xfrm>
            <a:prstGeom prst="rect">
              <a:avLst/>
            </a:prstGeom>
            <a:noFill/>
          </p:spPr>
          <p:txBody>
            <a:bodyPr wrap="non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Extensions</a:t>
              </a:r>
              <a:endParaRPr lang="en-US" sz="2400" dirty="0">
                <a:gradFill>
                  <a:gsLst>
                    <a:gs pos="2917">
                      <a:schemeClr val="tx1"/>
                    </a:gs>
                    <a:gs pos="30000">
                      <a:schemeClr val="tx1"/>
                    </a:gs>
                  </a:gsLst>
                  <a:lin ang="5400000" scaled="0"/>
                </a:gradFill>
              </a:endParaRPr>
            </a:p>
          </p:txBody>
        </p:sp>
      </p:grpSp>
      <p:sp>
        <p:nvSpPr>
          <p:cNvPr id="44" name="TextBox 43">
            <a:extLst>
              <a:ext uri="{FF2B5EF4-FFF2-40B4-BE49-F238E27FC236}">
                <a16:creationId xmlns:a16="http://schemas.microsoft.com/office/drawing/2014/main" id="{FFBCA458-BFEC-4231-B683-E59625F3D04F}"/>
              </a:ext>
            </a:extLst>
          </p:cNvPr>
          <p:cNvSpPr txBox="1"/>
          <p:nvPr/>
        </p:nvSpPr>
        <p:spPr>
          <a:xfrm>
            <a:off x="216584" y="5974091"/>
            <a:ext cx="7084213" cy="634397"/>
          </a:xfrm>
          <a:prstGeom prst="rect">
            <a:avLst/>
          </a:prstGeom>
          <a:noFill/>
        </p:spPr>
        <p:txBody>
          <a:bodyPr wrap="none" lIns="182828" tIns="146262" rIns="182828" bIns="146262" rtlCol="0">
            <a:spAutoFit/>
          </a:bodyPr>
          <a:lstStyle/>
          <a:p>
            <a:pPr>
              <a:lnSpc>
                <a:spcPct val="90000"/>
              </a:lnSpc>
              <a:spcAft>
                <a:spcPts val="600"/>
              </a:spcAft>
            </a:pPr>
            <a:r>
              <a:rPr lang="en-US" sz="2400" dirty="0">
                <a:gradFill>
                  <a:gsLst>
                    <a:gs pos="2917">
                      <a:schemeClr val="tx1"/>
                    </a:gs>
                    <a:gs pos="30000">
                      <a:schemeClr val="tx1"/>
                    </a:gs>
                  </a:gsLst>
                  <a:lin ang="5400000" scaled="0"/>
                </a:gradFill>
              </a:rPr>
              <a:t>Library components work in all hosted platforms</a:t>
            </a:r>
          </a:p>
        </p:txBody>
      </p:sp>
    </p:spTree>
    <p:extLst>
      <p:ext uri="{BB962C8B-B14F-4D97-AF65-F5344CB8AC3E}">
        <p14:creationId xmlns:p14="http://schemas.microsoft.com/office/powerpoint/2010/main" val="3953335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30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10" presetClass="entr" presetSubtype="0" fill="hold" grpId="0" nodeType="afterEffect">
                                  <p:stCondLst>
                                    <p:cond delay="50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What’s a modern</a:t>
            </a:r>
            <a:r>
              <a:rPr lang="en-US" dirty="0"/>
              <a:t> </a:t>
            </a:r>
            <a:r>
              <a:rPr lang="en-US"/>
              <a:t>page?</a:t>
            </a:r>
            <a:endParaRPr lang="en-US" dirty="0"/>
          </a:p>
        </p:txBody>
      </p:sp>
      <p:pic>
        <p:nvPicPr>
          <p:cNvPr id="8" name="Picture Placeholder 7" descr="A person standing in front of a mirror posing for the camera&#10;&#10;Description automatically generated">
            <a:extLst>
              <a:ext uri="{FF2B5EF4-FFF2-40B4-BE49-F238E27FC236}">
                <a16:creationId xmlns:a16="http://schemas.microsoft.com/office/drawing/2014/main" id="{ACD89AD0-BB7E-4055-AD80-B159747E1585}"/>
              </a:ext>
            </a:extLst>
          </p:cNvPr>
          <p:cNvPicPr>
            <a:picLocks noGrp="1" noChangeAspect="1"/>
          </p:cNvPicPr>
          <p:nvPr>
            <p:ph type="pic" sz="quarter" idx="10"/>
          </p:nvPr>
        </p:nvPicPr>
        <p:blipFill>
          <a:blip r:embed="rId3"/>
          <a:srcRect l="20367" r="20367"/>
          <a:stretch>
            <a:fillRect/>
          </a:stretch>
        </p:blipFill>
        <p:spPr/>
      </p:pic>
      <p:sp>
        <p:nvSpPr>
          <p:cNvPr id="4" name="TextBox 3"/>
          <p:cNvSpPr txBox="1"/>
          <p:nvPr/>
        </p:nvSpPr>
        <p:spPr>
          <a:xfrm>
            <a:off x="274639" y="2963862"/>
            <a:ext cx="5714998" cy="267457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rendered</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Natively responsive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web parts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and persisted caches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Mobile optimized</a:t>
            </a:r>
          </a:p>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6087080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Easily create powerful, beautiful looking pages</a:t>
            </a:r>
          </a:p>
          <a:p>
            <a:pPr lvl="1"/>
            <a:r>
              <a:rPr lang="en-US" dirty="0"/>
              <a:t>Communicate ideas and information using our new authoring canvas and gallery of web parts.</a:t>
            </a:r>
          </a:p>
          <a:p>
            <a:endParaRPr lang="en-US" dirty="0"/>
          </a:p>
          <a:p>
            <a:r>
              <a:rPr lang="en-US" dirty="0"/>
              <a:t>Modern building blocks</a:t>
            </a:r>
          </a:p>
          <a:p>
            <a:pPr lvl="1"/>
            <a:r>
              <a:rPr lang="en-US" dirty="0"/>
              <a:t>Authoring canvas and web parts are built using client-side HTML and JavaScript. Pages are reusable in custom applications</a:t>
            </a:r>
          </a:p>
          <a:p>
            <a:endParaRPr lang="en-US" dirty="0"/>
          </a:p>
          <a:p>
            <a:r>
              <a:rPr lang="en-US" dirty="0"/>
              <a:t>Mobile support is built in from the start</a:t>
            </a:r>
          </a:p>
          <a:p>
            <a:pPr lvl="1"/>
            <a:r>
              <a:rPr lang="en-US" dirty="0"/>
              <a:t>Content reflows across device sizes and pages are fast and fluid.</a:t>
            </a:r>
          </a:p>
          <a:p>
            <a:endParaRPr lang="en-US" dirty="0"/>
          </a:p>
          <a:p>
            <a:r>
              <a:rPr lang="en-US" dirty="0"/>
              <a:t>Pages get better with the Microsoft Graph</a:t>
            </a:r>
          </a:p>
          <a:p>
            <a:pPr lvl="1"/>
            <a:r>
              <a:rPr lang="en-US" dirty="0"/>
              <a:t>Authors can leverage Microsoft Graph to surface relevant pages to the people that need to read them. </a:t>
            </a:r>
          </a:p>
        </p:txBody>
      </p:sp>
      <p:sp>
        <p:nvSpPr>
          <p:cNvPr id="17" name="Title 16"/>
          <p:cNvSpPr>
            <a:spLocks noGrp="1"/>
          </p:cNvSpPr>
          <p:nvPr>
            <p:ph type="title"/>
          </p:nvPr>
        </p:nvSpPr>
        <p:spPr/>
        <p:txBody>
          <a:bodyPr/>
          <a:lstStyle/>
          <a:p>
            <a:r>
              <a:rPr lang="en-US" dirty="0"/>
              <a:t>Modern Site Pages</a:t>
            </a:r>
          </a:p>
        </p:txBody>
      </p:sp>
    </p:spTree>
    <p:extLst>
      <p:ext uri="{BB962C8B-B14F-4D97-AF65-F5344CB8AC3E}">
        <p14:creationId xmlns:p14="http://schemas.microsoft.com/office/powerpoint/2010/main" val="2344081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1000"/>
                                        <p:tgtEl>
                                          <p:spTgt spid="6">
                                            <p:txEl>
                                              <p:pRg st="3" end="3"/>
                                            </p:txEl>
                                          </p:spTgt>
                                        </p:tgtEl>
                                      </p:cBhvr>
                                    </p:animEffect>
                                    <p:anim calcmode="lin" valueType="num">
                                      <p:cBhvr>
                                        <p:cTn id="20"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1000"/>
                                        <p:tgtEl>
                                          <p:spTgt spid="6">
                                            <p:txEl>
                                              <p:pRg st="4" end="4"/>
                                            </p:txEl>
                                          </p:spTgt>
                                        </p:tgtEl>
                                      </p:cBhvr>
                                    </p:animEffect>
                                    <p:anim calcmode="lin" valueType="num">
                                      <p:cBhvr>
                                        <p:cTn id="25"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1000"/>
                                        <p:tgtEl>
                                          <p:spTgt spid="6">
                                            <p:txEl>
                                              <p:pRg st="6" end="6"/>
                                            </p:txEl>
                                          </p:spTgt>
                                        </p:tgtEl>
                                      </p:cBhvr>
                                    </p:animEffect>
                                    <p:anim calcmode="lin" valueType="num">
                                      <p:cBhvr>
                                        <p:cTn id="32"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6" end="6"/>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1000"/>
                                        <p:tgtEl>
                                          <p:spTgt spid="6">
                                            <p:txEl>
                                              <p:pRg st="7" end="7"/>
                                            </p:txEl>
                                          </p:spTgt>
                                        </p:tgtEl>
                                      </p:cBhvr>
                                    </p:animEffect>
                                    <p:anim calcmode="lin" valueType="num">
                                      <p:cBhvr>
                                        <p:cTn id="37"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8"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animEffect transition="in" filter="fade">
                                      <p:cBhvr>
                                        <p:cTn id="43" dur="1000"/>
                                        <p:tgtEl>
                                          <p:spTgt spid="6">
                                            <p:txEl>
                                              <p:pRg st="9" end="9"/>
                                            </p:txEl>
                                          </p:spTgt>
                                        </p:tgtEl>
                                      </p:cBhvr>
                                    </p:animEffect>
                                    <p:anim calcmode="lin" valueType="num">
                                      <p:cBhvr>
                                        <p:cTn id="44"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45" dur="1000" fill="hold"/>
                                        <p:tgtEl>
                                          <p:spTgt spid="6">
                                            <p:txEl>
                                              <p:pRg st="9" end="9"/>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6">
                                            <p:txEl>
                                              <p:pRg st="10" end="10"/>
                                            </p:txEl>
                                          </p:spTgt>
                                        </p:tgtEl>
                                        <p:attrNameLst>
                                          <p:attrName>style.visibility</p:attrName>
                                        </p:attrNameLst>
                                      </p:cBhvr>
                                      <p:to>
                                        <p:strVal val="visible"/>
                                      </p:to>
                                    </p:set>
                                    <p:animEffect transition="in" filter="fade">
                                      <p:cBhvr>
                                        <p:cTn id="48" dur="1000"/>
                                        <p:tgtEl>
                                          <p:spTgt spid="6">
                                            <p:txEl>
                                              <p:pRg st="10" end="10"/>
                                            </p:txEl>
                                          </p:spTgt>
                                        </p:tgtEl>
                                      </p:cBhvr>
                                    </p:animEffect>
                                    <p:anim calcmode="lin" valueType="num">
                                      <p:cBhvr>
                                        <p:cTn id="49"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50" dur="10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69900" y="2801219"/>
            <a:ext cx="5551730" cy="281715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Setup Office 365 </a:t>
            </a:r>
          </a:p>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Create </a:t>
            </a:r>
            <a:r>
              <a:rPr lang="en-US" sz="2040" dirty="0" err="1">
                <a:solidFill>
                  <a:prstClr val="black"/>
                </a:solidFill>
              </a:rPr>
              <a:t>AppCatalog</a:t>
            </a:r>
            <a:endParaRPr lang="en-US" sz="2040" dirty="0">
              <a:solidFill>
                <a:prstClr val="black"/>
              </a:solidFill>
            </a:endParaRPr>
          </a:p>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Visual Studio Code </a:t>
            </a:r>
          </a:p>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Node.js/NPM – local hosting and module management </a:t>
            </a:r>
          </a:p>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Yeoman – project scaffolding </a:t>
            </a:r>
          </a:p>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Gulp – task runner </a:t>
            </a:r>
            <a:endParaRPr kumimoji="0" lang="en-AU" sz="204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7030A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36" b="0" i="0" u="none" strike="noStrike" kern="1200" cap="none" spc="0" normalizeH="0" baseline="0" noProof="0">
              <a:ln>
                <a:noFill/>
              </a:ln>
              <a:solidFill>
                <a:srgbClr val="2F2F2F"/>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01978A4E-46B4-45D1-9638-CDB401A85A90}"/>
              </a:ext>
            </a:extLst>
          </p:cNvPr>
          <p:cNvSpPr/>
          <p:nvPr/>
        </p:nvSpPr>
        <p:spPr>
          <a:xfrm>
            <a:off x="758449" y="1973684"/>
            <a:ext cx="4695003" cy="369332"/>
          </a:xfrm>
          <a:prstGeom prst="rect">
            <a:avLst/>
          </a:prstGeom>
        </p:spPr>
        <p:txBody>
          <a:bodyPr wrap="none">
            <a:spAutoFit/>
          </a:bodyPr>
          <a:lstStyle/>
          <a:p>
            <a:pPr lvl="0"/>
            <a:r>
              <a:rPr kumimoji="0" lang="en-US" sz="1800" b="1" i="0" u="none" strike="noStrike" kern="1200" cap="none" spc="0" normalizeH="0" baseline="0" noProof="0" dirty="0">
                <a:ln>
                  <a:noFill/>
                </a:ln>
                <a:solidFill>
                  <a:srgbClr val="7030A0"/>
                </a:solidFill>
                <a:effectLst/>
                <a:uLnTx/>
                <a:uFillTx/>
                <a:latin typeface="Calibri" panose="020F0502020204030204"/>
                <a:ea typeface="+mn-ea"/>
                <a:cs typeface="+mn-cs"/>
              </a:rPr>
              <a:t>Module 2</a:t>
            </a:r>
            <a:r>
              <a:rPr lang="en-US" b="1" dirty="0">
                <a:solidFill>
                  <a:srgbClr val="7030A0"/>
                </a:solidFill>
              </a:rPr>
              <a:t>: Preparing your machine for the SPFx</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4864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5BC334-E983-C34C-841A-F33A28B1440F}"/>
              </a:ext>
            </a:extLst>
          </p:cNvPr>
          <p:cNvSpPr>
            <a:spLocks noGrp="1"/>
          </p:cNvSpPr>
          <p:nvPr>
            <p:ph type="body" sz="quarter" idx="10"/>
          </p:nvPr>
        </p:nvSpPr>
        <p:spPr>
          <a:xfrm>
            <a:off x="464400" y="1212850"/>
            <a:ext cx="11574000" cy="1940939"/>
          </a:xfrm>
        </p:spPr>
        <p:txBody>
          <a:bodyPr/>
          <a:lstStyle/>
          <a:p>
            <a:pPr marL="457200" indent="-457200">
              <a:buFont typeface="+mj-lt"/>
              <a:buAutoNum type="arabicPeriod"/>
            </a:pPr>
            <a:r>
              <a:rPr lang="en-US" sz="2000" dirty="0">
                <a:latin typeface="Calibri (Body)"/>
              </a:rPr>
              <a:t>Sign up for an Office 365 Developer Tenant</a:t>
            </a:r>
          </a:p>
          <a:p>
            <a:pPr marL="457200" indent="-457200">
              <a:buFont typeface="+mj-lt"/>
              <a:buAutoNum type="arabicPeriod"/>
            </a:pPr>
            <a:r>
              <a:rPr lang="en-US" sz="2000" dirty="0">
                <a:latin typeface="Calibri (Body)"/>
              </a:rPr>
              <a:t>Create app catalog site</a:t>
            </a:r>
          </a:p>
          <a:p>
            <a:pPr marL="457200" indent="-457200">
              <a:buFont typeface="+mj-lt"/>
              <a:buAutoNum type="arabicPeriod"/>
            </a:pPr>
            <a:r>
              <a:rPr lang="en-US" sz="2000" dirty="0">
                <a:latin typeface="Calibri (Body)"/>
              </a:rPr>
              <a:t>Create a new site collection for testing – dev or normal</a:t>
            </a:r>
          </a:p>
        </p:txBody>
      </p:sp>
      <p:sp>
        <p:nvSpPr>
          <p:cNvPr id="3" name="Title 2"/>
          <p:cNvSpPr>
            <a:spLocks noGrp="1"/>
          </p:cNvSpPr>
          <p:nvPr>
            <p:ph type="title"/>
          </p:nvPr>
        </p:nvSpPr>
        <p:spPr>
          <a:xfrm>
            <a:off x="464400" y="268614"/>
            <a:ext cx="11574000" cy="443198"/>
          </a:xfrm>
        </p:spPr>
        <p:txBody>
          <a:bodyPr/>
          <a:lstStyle/>
          <a:p>
            <a:r>
              <a:rPr lang="en-US" sz="3200" dirty="0">
                <a:latin typeface="Calibri" panose="020F0502020204030204" pitchFamily="34" charset="0"/>
                <a:cs typeface="Calibri" panose="020F0502020204030204" pitchFamily="34" charset="0"/>
              </a:rPr>
              <a:t>Office 365 Developer Tenant Setup Steps</a:t>
            </a:r>
          </a:p>
        </p:txBody>
      </p:sp>
      <p:sp>
        <p:nvSpPr>
          <p:cNvPr id="6" name="Rectangle 5">
            <a:extLst>
              <a:ext uri="{FF2B5EF4-FFF2-40B4-BE49-F238E27FC236}">
                <a16:creationId xmlns:a16="http://schemas.microsoft.com/office/drawing/2014/main" id="{6CBE7B71-BCB9-4CB1-AAEB-2C1A801999EC}"/>
              </a:ext>
            </a:extLst>
          </p:cNvPr>
          <p:cNvSpPr/>
          <p:nvPr/>
        </p:nvSpPr>
        <p:spPr>
          <a:xfrm rot="155487">
            <a:off x="6893184" y="3959884"/>
            <a:ext cx="5330305" cy="2646878"/>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txBody>
          <a:bodyPr wrap="none" lIns="91440" tIns="45720" rIns="91440" bIns="45720">
            <a:spAutoFit/>
          </a:bodyPr>
          <a:lstStyle/>
          <a:p>
            <a:pPr algn="ctr"/>
            <a:r>
              <a:rPr lang="en-US" sz="16600" dirty="0">
                <a:ln w="0"/>
                <a:solidFill>
                  <a:schemeClr val="accent1"/>
                </a:solidFill>
                <a:effectLst>
                  <a:outerShdw blurRad="38100" dist="25400" dir="5400000" algn="ctr" rotWithShape="0">
                    <a:srgbClr val="6E747A">
                      <a:alpha val="43000"/>
                    </a:srgbClr>
                  </a:outerShdw>
                </a:effectLst>
              </a:rPr>
              <a:t>1-2-3</a:t>
            </a:r>
          </a:p>
        </p:txBody>
      </p:sp>
    </p:spTree>
    <p:extLst>
      <p:ext uri="{BB962C8B-B14F-4D97-AF65-F5344CB8AC3E}">
        <p14:creationId xmlns:p14="http://schemas.microsoft.com/office/powerpoint/2010/main" val="100958372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5BC334-E983-C34C-841A-F33A28B1440F}"/>
              </a:ext>
            </a:extLst>
          </p:cNvPr>
          <p:cNvSpPr>
            <a:spLocks noGrp="1"/>
          </p:cNvSpPr>
          <p:nvPr>
            <p:ph type="body" sz="quarter" idx="10"/>
          </p:nvPr>
        </p:nvSpPr>
        <p:spPr>
          <a:xfrm>
            <a:off x="763570" y="1212850"/>
            <a:ext cx="11274829" cy="2828788"/>
          </a:xfrm>
        </p:spPr>
        <p:txBody>
          <a:bodyPr/>
          <a:lstStyle/>
          <a:p>
            <a:pPr marL="0" indent="0">
              <a:lnSpc>
                <a:spcPct val="140000"/>
              </a:lnSpc>
              <a:buNone/>
            </a:pPr>
            <a:r>
              <a:rPr lang="en-GB" b="1" dirty="0"/>
              <a:t>Setup Office 365</a:t>
            </a:r>
          </a:p>
          <a:p>
            <a:pPr lvl="1">
              <a:lnSpc>
                <a:spcPct val="140000"/>
              </a:lnSpc>
              <a:buFont typeface="Wingdings" panose="05000000000000000000" pitchFamily="2" charset="2"/>
              <a:buChar char="§"/>
            </a:pPr>
            <a:r>
              <a:rPr lang="en-GB" dirty="0"/>
              <a:t>Go to </a:t>
            </a:r>
            <a:r>
              <a:rPr lang="en-GB" dirty="0">
                <a:hlinkClick r:id="rId3"/>
              </a:rPr>
              <a:t>https://developer.microsoft.com/en-us/office/dev-program</a:t>
            </a:r>
            <a:r>
              <a:rPr lang="en-GB" dirty="0"/>
              <a:t> </a:t>
            </a:r>
          </a:p>
          <a:p>
            <a:pPr lvl="1">
              <a:lnSpc>
                <a:spcPct val="140000"/>
              </a:lnSpc>
              <a:buFont typeface="Wingdings" panose="05000000000000000000" pitchFamily="2" charset="2"/>
              <a:buChar char="§"/>
            </a:pPr>
            <a:r>
              <a:rPr lang="en-GB" dirty="0"/>
              <a:t>Signup for a free 12-month office 365 developer subscription</a:t>
            </a:r>
          </a:p>
          <a:p>
            <a:pPr lvl="1">
              <a:lnSpc>
                <a:spcPct val="140000"/>
              </a:lnSpc>
              <a:buFont typeface="Wingdings" panose="05000000000000000000" pitchFamily="2" charset="2"/>
              <a:buChar char="§"/>
            </a:pPr>
            <a:endParaRPr lang="en-GB" dirty="0"/>
          </a:p>
          <a:p>
            <a:pPr lvl="1">
              <a:lnSpc>
                <a:spcPct val="140000"/>
              </a:lnSpc>
              <a:buFont typeface="Wingdings" panose="05000000000000000000" pitchFamily="2" charset="2"/>
              <a:buChar char="§"/>
            </a:pPr>
            <a:r>
              <a:rPr lang="en-GB" dirty="0"/>
              <a:t>Refer below document</a:t>
            </a:r>
          </a:p>
          <a:p>
            <a:pPr lvl="2">
              <a:lnSpc>
                <a:spcPct val="140000"/>
              </a:lnSpc>
              <a:buFont typeface="Wingdings" panose="05000000000000000000" pitchFamily="2" charset="2"/>
              <a:buChar char="ü"/>
            </a:pPr>
            <a:r>
              <a:rPr lang="en-US" i="1" dirty="0"/>
              <a:t>Lab 1 - Set up a Microsoft 365 E5 Developer subscription .docx</a:t>
            </a:r>
          </a:p>
        </p:txBody>
      </p:sp>
      <p:sp>
        <p:nvSpPr>
          <p:cNvPr id="3" name="Title 2"/>
          <p:cNvSpPr>
            <a:spLocks noGrp="1"/>
          </p:cNvSpPr>
          <p:nvPr>
            <p:ph type="title"/>
          </p:nvPr>
        </p:nvSpPr>
        <p:spPr>
          <a:xfrm>
            <a:off x="763570" y="268614"/>
            <a:ext cx="11274830" cy="443198"/>
          </a:xfrm>
        </p:spPr>
        <p:txBody>
          <a:bodyPr/>
          <a:lstStyle/>
          <a:p>
            <a:r>
              <a:rPr lang="en-US" sz="3200" dirty="0">
                <a:latin typeface="Calibri" panose="020F0502020204030204" pitchFamily="34" charset="0"/>
                <a:cs typeface="Calibri" panose="020F0502020204030204" pitchFamily="34" charset="0"/>
              </a:rPr>
              <a:t>Join the Office 365 Developer Program! </a:t>
            </a:r>
          </a:p>
        </p:txBody>
      </p:sp>
    </p:spTree>
    <p:extLst>
      <p:ext uri="{BB962C8B-B14F-4D97-AF65-F5344CB8AC3E}">
        <p14:creationId xmlns:p14="http://schemas.microsoft.com/office/powerpoint/2010/main" val="94579292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4400" y="1212850"/>
            <a:ext cx="11574000" cy="1661993"/>
          </a:xfrm>
        </p:spPr>
        <p:txBody>
          <a:bodyPr/>
          <a:lstStyle/>
          <a:p>
            <a:r>
              <a:rPr lang="en-US" dirty="0">
                <a:hlinkClick r:id="rId3"/>
              </a:rPr>
              <a:t>https://[tenant]-admin.sharepoint.com</a:t>
            </a:r>
            <a:endParaRPr lang="en-US" dirty="0"/>
          </a:p>
          <a:p>
            <a:endParaRPr lang="en-US" dirty="0"/>
          </a:p>
          <a:p>
            <a:r>
              <a:rPr lang="en-US" dirty="0"/>
              <a:t>SharePoint Framework solutions are deployed to an app catalog when they are ready for distribution </a:t>
            </a:r>
          </a:p>
        </p:txBody>
      </p:sp>
      <p:sp>
        <p:nvSpPr>
          <p:cNvPr id="3" name="Title 2"/>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Create App Catalog Site</a:t>
            </a:r>
          </a:p>
        </p:txBody>
      </p:sp>
      <p:pic>
        <p:nvPicPr>
          <p:cNvPr id="5" name="Picture 4">
            <a:extLst>
              <a:ext uri="{FF2B5EF4-FFF2-40B4-BE49-F238E27FC236}">
                <a16:creationId xmlns:a16="http://schemas.microsoft.com/office/drawing/2014/main" id="{A9A377EC-BB40-4D61-8510-925F57655047}"/>
              </a:ext>
            </a:extLst>
          </p:cNvPr>
          <p:cNvPicPr>
            <a:picLocks noChangeAspect="1"/>
          </p:cNvPicPr>
          <p:nvPr/>
        </p:nvPicPr>
        <p:blipFill>
          <a:blip r:embed="rId4"/>
          <a:stretch>
            <a:fillRect/>
          </a:stretch>
        </p:blipFill>
        <p:spPr>
          <a:xfrm>
            <a:off x="1915297" y="2733436"/>
            <a:ext cx="7648833" cy="3951740"/>
          </a:xfrm>
          <a:prstGeom prst="rect">
            <a:avLst/>
          </a:prstGeom>
        </p:spPr>
      </p:pic>
    </p:spTree>
    <p:extLst>
      <p:ext uri="{BB962C8B-B14F-4D97-AF65-F5344CB8AC3E}">
        <p14:creationId xmlns:p14="http://schemas.microsoft.com/office/powerpoint/2010/main" val="50611401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CA8EA6-44B2-4E06-967E-777BDDEC4376}"/>
              </a:ext>
            </a:extLst>
          </p:cNvPr>
          <p:cNvPicPr>
            <a:picLocks noChangeAspect="1"/>
          </p:cNvPicPr>
          <p:nvPr/>
        </p:nvPicPr>
        <p:blipFill>
          <a:blip r:embed="rId2"/>
          <a:stretch>
            <a:fillRect/>
          </a:stretch>
        </p:blipFill>
        <p:spPr>
          <a:xfrm>
            <a:off x="2065539" y="1082711"/>
            <a:ext cx="8602460" cy="4038102"/>
          </a:xfrm>
          <a:prstGeom prst="rect">
            <a:avLst/>
          </a:prstGeom>
          <a:effectLst>
            <a:outerShdw blurRad="63500" sx="102000" sy="102000" algn="ctr" rotWithShape="0">
              <a:prstClr val="black">
                <a:alpha val="40000"/>
              </a:prstClr>
            </a:outerShdw>
          </a:effectLst>
        </p:spPr>
      </p:pic>
      <p:sp>
        <p:nvSpPr>
          <p:cNvPr id="7" name="Title 2">
            <a:extLst>
              <a:ext uri="{FF2B5EF4-FFF2-40B4-BE49-F238E27FC236}">
                <a16:creationId xmlns:a16="http://schemas.microsoft.com/office/drawing/2014/main" id="{5B0170E4-D765-4525-BF20-C1BB9A74DC58}"/>
              </a:ext>
            </a:extLst>
          </p:cNvPr>
          <p:cNvSpPr>
            <a:spLocks noGrp="1"/>
          </p:cNvSpPr>
          <p:nvPr>
            <p:ph type="title"/>
          </p:nvPr>
        </p:nvSpPr>
        <p:spPr>
          <a:xfrm>
            <a:off x="192551" y="167976"/>
            <a:ext cx="11574000" cy="443198"/>
          </a:xfrm>
        </p:spPr>
        <p:txBody>
          <a:bodyPr/>
          <a:lstStyle/>
          <a:p>
            <a:r>
              <a:rPr lang="en-US" sz="3200" dirty="0">
                <a:latin typeface="Calibri" panose="020F0502020204030204" pitchFamily="34" charset="0"/>
                <a:cs typeface="Calibri" panose="020F0502020204030204" pitchFamily="34" charset="0"/>
              </a:rPr>
              <a:t>Create App Catalog Site</a:t>
            </a:r>
          </a:p>
        </p:txBody>
      </p:sp>
      <p:sp>
        <p:nvSpPr>
          <p:cNvPr id="2" name="Rectangle 1">
            <a:extLst>
              <a:ext uri="{FF2B5EF4-FFF2-40B4-BE49-F238E27FC236}">
                <a16:creationId xmlns:a16="http://schemas.microsoft.com/office/drawing/2014/main" id="{1608E6C4-41A0-482B-94AB-05F4CA22E7A2}"/>
              </a:ext>
            </a:extLst>
          </p:cNvPr>
          <p:cNvSpPr/>
          <p:nvPr/>
        </p:nvSpPr>
        <p:spPr>
          <a:xfrm>
            <a:off x="482827" y="5378901"/>
            <a:ext cx="6875916" cy="823239"/>
          </a:xfrm>
          <a:prstGeom prst="rect">
            <a:avLst/>
          </a:prstGeom>
        </p:spPr>
        <p:txBody>
          <a:bodyPr wrap="square">
            <a:spAutoFit/>
          </a:bodyPr>
          <a:lstStyle/>
          <a:p>
            <a:pPr lvl="1">
              <a:lnSpc>
                <a:spcPct val="140000"/>
              </a:lnSpc>
            </a:pPr>
            <a:r>
              <a:rPr lang="en-GB" b="1" dirty="0"/>
              <a:t>Refer below document</a:t>
            </a:r>
          </a:p>
          <a:p>
            <a:pPr lvl="2">
              <a:lnSpc>
                <a:spcPct val="140000"/>
              </a:lnSpc>
              <a:buFont typeface="Wingdings" panose="05000000000000000000" pitchFamily="2" charset="2"/>
              <a:buChar char="ü"/>
            </a:pPr>
            <a:r>
              <a:rPr lang="en-US" i="1" dirty="0"/>
              <a:t>Lab 2 - Create the App Catalog site collection.docx</a:t>
            </a:r>
            <a:endParaRPr lang="en-GB" dirty="0"/>
          </a:p>
        </p:txBody>
      </p:sp>
    </p:spTree>
    <p:extLst>
      <p:ext uri="{BB962C8B-B14F-4D97-AF65-F5344CB8AC3E}">
        <p14:creationId xmlns:p14="http://schemas.microsoft.com/office/powerpoint/2010/main" val="305438359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4400" y="1212850"/>
            <a:ext cx="11574000" cy="1735860"/>
          </a:xfrm>
        </p:spPr>
        <p:txBody>
          <a:bodyPr/>
          <a:lstStyle/>
          <a:p>
            <a:pPr>
              <a:buFont typeface="Wingdings" panose="05000000000000000000" pitchFamily="2" charset="2"/>
              <a:buChar char="ü"/>
            </a:pPr>
            <a:r>
              <a:rPr lang="en-US" dirty="0">
                <a:latin typeface="Calibri (Body)"/>
                <a:hlinkClick r:id="rId3"/>
              </a:rPr>
              <a:t>https://[tenant]-admin.sharepoint.com</a:t>
            </a:r>
            <a:r>
              <a:rPr lang="en-US" dirty="0">
                <a:latin typeface="Calibri (Body)"/>
              </a:rPr>
              <a:t>  </a:t>
            </a:r>
          </a:p>
          <a:p>
            <a:pPr>
              <a:buFont typeface="Wingdings" panose="05000000000000000000" pitchFamily="2" charset="2"/>
              <a:buChar char="ü"/>
            </a:pPr>
            <a:endParaRPr lang="en-US" dirty="0">
              <a:latin typeface="Calibri (Body)"/>
            </a:endParaRPr>
          </a:p>
          <a:p>
            <a:pPr>
              <a:buFont typeface="Wingdings" panose="05000000000000000000" pitchFamily="2" charset="2"/>
              <a:buChar char="ü"/>
            </a:pPr>
            <a:r>
              <a:rPr lang="en-US" dirty="0">
                <a:latin typeface="Calibri (Body)"/>
              </a:rPr>
              <a:t>Use this site collection to test web parts and extensions</a:t>
            </a:r>
          </a:p>
          <a:p>
            <a:endParaRPr lang="en-US" dirty="0">
              <a:latin typeface="Calibri (Body)"/>
            </a:endParaRPr>
          </a:p>
        </p:txBody>
      </p:sp>
      <p:sp>
        <p:nvSpPr>
          <p:cNvPr id="3" name="Title 2"/>
          <p:cNvSpPr>
            <a:spLocks noGrp="1"/>
          </p:cNvSpPr>
          <p:nvPr>
            <p:ph type="title"/>
          </p:nvPr>
        </p:nvSpPr>
        <p:spPr>
          <a:xfrm>
            <a:off x="431237" y="243431"/>
            <a:ext cx="11574000" cy="443198"/>
          </a:xfrm>
        </p:spPr>
        <p:txBody>
          <a:bodyPr/>
          <a:lstStyle/>
          <a:p>
            <a:r>
              <a:rPr lang="en-US" sz="3200" dirty="0">
                <a:latin typeface="Calibri" panose="020F0502020204030204" pitchFamily="34" charset="0"/>
                <a:cs typeface="Calibri" panose="020F0502020204030204" pitchFamily="34" charset="0"/>
              </a:rPr>
              <a:t>Create a new Development Site collection</a:t>
            </a:r>
          </a:p>
        </p:txBody>
      </p:sp>
      <p:pic>
        <p:nvPicPr>
          <p:cNvPr id="4" name="Picture 3">
            <a:extLst>
              <a:ext uri="{FF2B5EF4-FFF2-40B4-BE49-F238E27FC236}">
                <a16:creationId xmlns:a16="http://schemas.microsoft.com/office/drawing/2014/main" id="{F58D456F-0967-4EB5-B8C0-8160540E2342}"/>
              </a:ext>
            </a:extLst>
          </p:cNvPr>
          <p:cNvPicPr>
            <a:picLocks noChangeAspect="1"/>
          </p:cNvPicPr>
          <p:nvPr/>
        </p:nvPicPr>
        <p:blipFill>
          <a:blip r:embed="rId4"/>
          <a:stretch>
            <a:fillRect/>
          </a:stretch>
        </p:blipFill>
        <p:spPr>
          <a:xfrm>
            <a:off x="6012450" y="2801186"/>
            <a:ext cx="5525299" cy="3390170"/>
          </a:xfrm>
          <a:prstGeom prst="rect">
            <a:avLst/>
          </a:prstGeom>
        </p:spPr>
      </p:pic>
      <p:pic>
        <p:nvPicPr>
          <p:cNvPr id="6" name="Picture 5">
            <a:extLst>
              <a:ext uri="{FF2B5EF4-FFF2-40B4-BE49-F238E27FC236}">
                <a16:creationId xmlns:a16="http://schemas.microsoft.com/office/drawing/2014/main" id="{FDD5F3A9-EA04-4AE4-82B1-554AA9B99FE0}"/>
              </a:ext>
            </a:extLst>
          </p:cNvPr>
          <p:cNvPicPr>
            <a:picLocks noChangeAspect="1"/>
          </p:cNvPicPr>
          <p:nvPr/>
        </p:nvPicPr>
        <p:blipFill>
          <a:blip r:embed="rId5"/>
          <a:stretch>
            <a:fillRect/>
          </a:stretch>
        </p:blipFill>
        <p:spPr>
          <a:xfrm>
            <a:off x="540507" y="2656043"/>
            <a:ext cx="5361537" cy="3704882"/>
          </a:xfrm>
          <a:prstGeom prst="rect">
            <a:avLst/>
          </a:prstGeom>
        </p:spPr>
      </p:pic>
    </p:spTree>
    <p:extLst>
      <p:ext uri="{BB962C8B-B14F-4D97-AF65-F5344CB8AC3E}">
        <p14:creationId xmlns:p14="http://schemas.microsoft.com/office/powerpoint/2010/main" val="57184250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882" y="326411"/>
            <a:ext cx="7946161" cy="932603"/>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0070C0"/>
          </a:solidFill>
        </p:spPr>
        <p:txBody>
          <a:bodyPr wrap="square" lIns="0" tIns="0" rIns="0" bIns="0" rtlCol="0"/>
          <a:lstStyle/>
          <a:p>
            <a:pPr defTabSz="932597">
              <a:defRPr/>
            </a:pPr>
            <a:endParaRPr sz="1836" dirty="0">
              <a:solidFill>
                <a:prstClr val="black"/>
              </a:solidFill>
              <a:latin typeface="Calibri" panose="020F0502020204030204"/>
            </a:endParaRPr>
          </a:p>
        </p:txBody>
      </p:sp>
      <p:sp>
        <p:nvSpPr>
          <p:cNvPr id="6" name="object 6"/>
          <p:cNvSpPr txBox="1">
            <a:spLocks noGrp="1"/>
          </p:cNvSpPr>
          <p:nvPr>
            <p:ph type="title"/>
          </p:nvPr>
        </p:nvSpPr>
        <p:spPr>
          <a:xfrm>
            <a:off x="458129" y="452108"/>
            <a:ext cx="4815861" cy="653442"/>
          </a:xfrm>
          <a:prstGeom prst="rect">
            <a:avLst/>
          </a:prstGeom>
        </p:spPr>
        <p:txBody>
          <a:bodyPr vert="horz" wrap="square" lIns="0" tIns="12953" rIns="0" bIns="0" rtlCol="0" anchor="ctr">
            <a:spAutoFit/>
          </a:bodyPr>
          <a:lstStyle/>
          <a:p>
            <a:pPr marL="12953">
              <a:lnSpc>
                <a:spcPct val="100000"/>
              </a:lnSpc>
              <a:spcBef>
                <a:spcPts val="102"/>
              </a:spcBef>
            </a:pPr>
            <a:r>
              <a:rPr lang="en-US" sz="4080" b="1" dirty="0">
                <a:solidFill>
                  <a:schemeClr val="bg1"/>
                </a:solidFill>
              </a:rPr>
              <a:t>Jenkins NS</a:t>
            </a:r>
            <a:endParaRPr sz="4080" b="1" dirty="0">
              <a:solidFill>
                <a:schemeClr val="bg1"/>
              </a:solidFill>
            </a:endParaRPr>
          </a:p>
        </p:txBody>
      </p:sp>
      <p:sp>
        <p:nvSpPr>
          <p:cNvPr id="12" name="Rectangle 11">
            <a:extLst>
              <a:ext uri="{FF2B5EF4-FFF2-40B4-BE49-F238E27FC236}">
                <a16:creationId xmlns:a16="http://schemas.microsoft.com/office/drawing/2014/main" id="{DE68A304-7709-4DF1-9EF7-C9035CA9EB9A}"/>
              </a:ext>
            </a:extLst>
          </p:cNvPr>
          <p:cNvSpPr/>
          <p:nvPr/>
        </p:nvSpPr>
        <p:spPr>
          <a:xfrm>
            <a:off x="404724" y="1391208"/>
            <a:ext cx="6823833" cy="476284"/>
          </a:xfrm>
          <a:prstGeom prst="rect">
            <a:avLst/>
          </a:prstGeom>
        </p:spPr>
        <p:txBody>
          <a:bodyPr wrap="square">
            <a:spAutoFit/>
          </a:bodyPr>
          <a:lstStyle/>
          <a:p>
            <a:pPr defTabSz="932597">
              <a:lnSpc>
                <a:spcPts val="3264"/>
              </a:lnSpc>
              <a:defRPr/>
            </a:pPr>
            <a:r>
              <a:rPr lang="en-US" sz="2175" dirty="0">
                <a:solidFill>
                  <a:prstClr val="black">
                    <a:lumMod val="65000"/>
                    <a:lumOff val="35000"/>
                  </a:prstClr>
                </a:solidFill>
                <a:latin typeface="Proxima Nova" panose="02000506030000020004" pitchFamily="50" charset="0"/>
                <a:ea typeface="Roboto Light" panose="02000000000000000000" pitchFamily="2" charset="0"/>
                <a:cs typeface="Roboto Light"/>
              </a:rPr>
              <a:t>Modern Workplace Solution Architect | Consultant </a:t>
            </a:r>
          </a:p>
        </p:txBody>
      </p:sp>
      <p:sp>
        <p:nvSpPr>
          <p:cNvPr id="46" name="Content Placeholder 2">
            <a:extLst>
              <a:ext uri="{FF2B5EF4-FFF2-40B4-BE49-F238E27FC236}">
                <a16:creationId xmlns:a16="http://schemas.microsoft.com/office/drawing/2014/main" id="{AF8C5CAF-8290-42F7-809B-9DA6D4E7B5EA}"/>
              </a:ext>
            </a:extLst>
          </p:cNvPr>
          <p:cNvSpPr>
            <a:spLocks noGrp="1"/>
          </p:cNvSpPr>
          <p:nvPr>
            <p:ph idx="1"/>
          </p:nvPr>
        </p:nvSpPr>
        <p:spPr>
          <a:xfrm>
            <a:off x="404725" y="3164050"/>
            <a:ext cx="6674226" cy="2096631"/>
          </a:xfrm>
        </p:spPr>
        <p:txBody>
          <a:bodyPr>
            <a:normAutofit/>
          </a:bodyPr>
          <a:lstStyle/>
          <a:p>
            <a:pPr>
              <a:buFont typeface="Wingdings" panose="05000000000000000000" pitchFamily="2" charset="2"/>
              <a:buChar char="ü"/>
            </a:pPr>
            <a:r>
              <a:rPr lang="en-US" sz="2040" dirty="0">
                <a:solidFill>
                  <a:schemeClr val="tx1">
                    <a:lumMod val="65000"/>
                    <a:lumOff val="35000"/>
                  </a:schemeClr>
                </a:solidFill>
              </a:rPr>
              <a:t>15+ Years of experience</a:t>
            </a:r>
          </a:p>
          <a:p>
            <a:pPr>
              <a:buFont typeface="Wingdings" panose="05000000000000000000" pitchFamily="2" charset="2"/>
              <a:buChar char="ü"/>
            </a:pPr>
            <a:r>
              <a:rPr lang="en-US" sz="2040" dirty="0">
                <a:solidFill>
                  <a:schemeClr val="tx1">
                    <a:lumMod val="65000"/>
                    <a:lumOff val="35000"/>
                  </a:schemeClr>
                </a:solidFill>
              </a:rPr>
              <a:t>Microsoft Teams, Power Platform and SPFx Specialist</a:t>
            </a:r>
          </a:p>
          <a:p>
            <a:pPr>
              <a:buFont typeface="Wingdings" panose="05000000000000000000" pitchFamily="2" charset="2"/>
              <a:buChar char="ü"/>
            </a:pPr>
            <a:r>
              <a:rPr lang="en-US" sz="2040" dirty="0">
                <a:solidFill>
                  <a:schemeClr val="tx1">
                    <a:lumMod val="65000"/>
                    <a:lumOff val="35000"/>
                  </a:schemeClr>
                </a:solidFill>
              </a:rPr>
              <a:t>International Speaker | Blogger | Trainer</a:t>
            </a:r>
          </a:p>
          <a:p>
            <a:pPr>
              <a:buFont typeface="Wingdings" panose="05000000000000000000" pitchFamily="2" charset="2"/>
              <a:buChar char="ü"/>
            </a:pPr>
            <a:r>
              <a:rPr lang="en-US" sz="2040" dirty="0">
                <a:solidFill>
                  <a:schemeClr val="tx1">
                    <a:lumMod val="65000"/>
                    <a:lumOff val="35000"/>
                  </a:schemeClr>
                </a:solidFill>
              </a:rPr>
              <a:t>SPS Bangalore Organizer </a:t>
            </a:r>
          </a:p>
          <a:p>
            <a:pPr>
              <a:buFont typeface="Wingdings" panose="05000000000000000000" pitchFamily="2" charset="2"/>
              <a:buChar char="ü"/>
            </a:pPr>
            <a:r>
              <a:rPr lang="en-US" sz="2040" dirty="0">
                <a:solidFill>
                  <a:schemeClr val="tx1">
                    <a:lumMod val="65000"/>
                    <a:lumOff val="35000"/>
                  </a:schemeClr>
                </a:solidFill>
              </a:rPr>
              <a:t>aOS Ambassador</a:t>
            </a:r>
          </a:p>
          <a:p>
            <a:pPr marL="0" indent="0">
              <a:buNone/>
            </a:pPr>
            <a:endParaRPr lang="en-US" sz="2040" dirty="0">
              <a:solidFill>
                <a:schemeClr val="tx1">
                  <a:lumMod val="65000"/>
                  <a:lumOff val="35000"/>
                </a:schemeClr>
              </a:solidFill>
            </a:endParaRPr>
          </a:p>
        </p:txBody>
      </p:sp>
      <p:pic>
        <p:nvPicPr>
          <p:cNvPr id="25" name="Picture 24" descr="A close up of a sign&#10;&#10;Description automatically generated">
            <a:extLst>
              <a:ext uri="{FF2B5EF4-FFF2-40B4-BE49-F238E27FC236}">
                <a16:creationId xmlns:a16="http://schemas.microsoft.com/office/drawing/2014/main" id="{3E02A582-7680-4C82-B07C-340E98F130AD}"/>
              </a:ext>
            </a:extLst>
          </p:cNvPr>
          <p:cNvPicPr>
            <a:picLocks noChangeAspect="1"/>
          </p:cNvPicPr>
          <p:nvPr/>
        </p:nvPicPr>
        <p:blipFill>
          <a:blip r:embed="rId2"/>
          <a:stretch>
            <a:fillRect/>
          </a:stretch>
        </p:blipFill>
        <p:spPr>
          <a:xfrm>
            <a:off x="1264744" y="2166895"/>
            <a:ext cx="1396635" cy="569174"/>
          </a:xfrm>
          <a:prstGeom prst="rect">
            <a:avLst/>
          </a:prstGeom>
        </p:spPr>
      </p:pic>
      <p:pic>
        <p:nvPicPr>
          <p:cNvPr id="26" name="Picture 25">
            <a:extLst>
              <a:ext uri="{FF2B5EF4-FFF2-40B4-BE49-F238E27FC236}">
                <a16:creationId xmlns:a16="http://schemas.microsoft.com/office/drawing/2014/main" id="{D99F252A-8B70-4E64-9230-F41C6ED826D1}"/>
              </a:ext>
            </a:extLst>
          </p:cNvPr>
          <p:cNvPicPr>
            <a:picLocks noChangeAspect="1"/>
          </p:cNvPicPr>
          <p:nvPr/>
        </p:nvPicPr>
        <p:blipFill>
          <a:blip r:embed="rId3"/>
          <a:stretch>
            <a:fillRect/>
          </a:stretch>
        </p:blipFill>
        <p:spPr>
          <a:xfrm>
            <a:off x="1120668" y="5303679"/>
            <a:ext cx="1684790" cy="1688061"/>
          </a:xfrm>
          <a:prstGeom prst="rect">
            <a:avLst/>
          </a:prstGeom>
          <a:ln>
            <a:noFill/>
          </a:ln>
        </p:spPr>
      </p:pic>
      <p:pic>
        <p:nvPicPr>
          <p:cNvPr id="27" name="Picture 26" descr="A close up of a logo&#10;&#10;Description automatically generated">
            <a:extLst>
              <a:ext uri="{FF2B5EF4-FFF2-40B4-BE49-F238E27FC236}">
                <a16:creationId xmlns:a16="http://schemas.microsoft.com/office/drawing/2014/main" id="{06A81616-D8F9-4273-A181-E7FFD06B8BD2}"/>
              </a:ext>
            </a:extLst>
          </p:cNvPr>
          <p:cNvPicPr>
            <a:picLocks noChangeAspect="1"/>
          </p:cNvPicPr>
          <p:nvPr/>
        </p:nvPicPr>
        <p:blipFill>
          <a:blip r:embed="rId4"/>
          <a:stretch>
            <a:fillRect/>
          </a:stretch>
        </p:blipFill>
        <p:spPr>
          <a:xfrm>
            <a:off x="2363184" y="5294129"/>
            <a:ext cx="1661424" cy="1657236"/>
          </a:xfrm>
          <a:prstGeom prst="rect">
            <a:avLst/>
          </a:prstGeom>
          <a:ln>
            <a:noFill/>
          </a:ln>
        </p:spPr>
      </p:pic>
      <p:pic>
        <p:nvPicPr>
          <p:cNvPr id="31" name="Picture 30" descr="A picture containing drawing&#10;&#10;Description automatically generated">
            <a:extLst>
              <a:ext uri="{FF2B5EF4-FFF2-40B4-BE49-F238E27FC236}">
                <a16:creationId xmlns:a16="http://schemas.microsoft.com/office/drawing/2014/main" id="{D640918B-16A5-4EFA-A382-B349F17F107A}"/>
              </a:ext>
            </a:extLst>
          </p:cNvPr>
          <p:cNvPicPr>
            <a:picLocks noChangeAspect="1"/>
          </p:cNvPicPr>
          <p:nvPr/>
        </p:nvPicPr>
        <p:blipFill>
          <a:blip r:embed="rId5"/>
          <a:stretch>
            <a:fillRect/>
          </a:stretch>
        </p:blipFill>
        <p:spPr>
          <a:xfrm>
            <a:off x="3602615" y="5284486"/>
            <a:ext cx="1738625" cy="1684417"/>
          </a:xfrm>
          <a:prstGeom prst="rect">
            <a:avLst/>
          </a:prstGeom>
          <a:ln>
            <a:noFill/>
          </a:ln>
        </p:spPr>
      </p:pic>
      <p:pic>
        <p:nvPicPr>
          <p:cNvPr id="35" name="Picture 34" descr="A picture containing drawing&#10;&#10;Description automatically generated">
            <a:extLst>
              <a:ext uri="{FF2B5EF4-FFF2-40B4-BE49-F238E27FC236}">
                <a16:creationId xmlns:a16="http://schemas.microsoft.com/office/drawing/2014/main" id="{D3A4C727-AFCF-46B0-98CA-4283F593F419}"/>
              </a:ext>
            </a:extLst>
          </p:cNvPr>
          <p:cNvPicPr>
            <a:picLocks noChangeAspect="1"/>
          </p:cNvPicPr>
          <p:nvPr/>
        </p:nvPicPr>
        <p:blipFill>
          <a:blip r:embed="rId6"/>
          <a:stretch>
            <a:fillRect/>
          </a:stretch>
        </p:blipFill>
        <p:spPr>
          <a:xfrm>
            <a:off x="4919023" y="5260681"/>
            <a:ext cx="1770122" cy="1708223"/>
          </a:xfrm>
          <a:prstGeom prst="rect">
            <a:avLst/>
          </a:prstGeom>
          <a:ln>
            <a:noFill/>
          </a:ln>
        </p:spPr>
      </p:pic>
      <p:pic>
        <p:nvPicPr>
          <p:cNvPr id="36" name="Picture 35" descr="A close up of a logo&#10;&#10;Description automatically generated">
            <a:extLst>
              <a:ext uri="{FF2B5EF4-FFF2-40B4-BE49-F238E27FC236}">
                <a16:creationId xmlns:a16="http://schemas.microsoft.com/office/drawing/2014/main" id="{08A72C3A-827B-42EB-85F4-E5D466CAE822}"/>
              </a:ext>
            </a:extLst>
          </p:cNvPr>
          <p:cNvPicPr>
            <a:picLocks noChangeAspect="1"/>
          </p:cNvPicPr>
          <p:nvPr/>
        </p:nvPicPr>
        <p:blipFill>
          <a:blip r:embed="rId7"/>
          <a:stretch>
            <a:fillRect/>
          </a:stretch>
        </p:blipFill>
        <p:spPr>
          <a:xfrm>
            <a:off x="149671" y="5312418"/>
            <a:ext cx="1635772" cy="1638947"/>
          </a:xfrm>
          <a:prstGeom prst="rect">
            <a:avLst/>
          </a:prstGeom>
          <a:ln>
            <a:noFill/>
          </a:ln>
        </p:spPr>
      </p:pic>
      <p:sp>
        <p:nvSpPr>
          <p:cNvPr id="39" name="Rectangle 38">
            <a:extLst>
              <a:ext uri="{FF2B5EF4-FFF2-40B4-BE49-F238E27FC236}">
                <a16:creationId xmlns:a16="http://schemas.microsoft.com/office/drawing/2014/main" id="{A6684DE6-5AFC-45AB-86B1-4E63AFB00B55}"/>
              </a:ext>
            </a:extLst>
          </p:cNvPr>
          <p:cNvSpPr/>
          <p:nvPr/>
        </p:nvSpPr>
        <p:spPr>
          <a:xfrm>
            <a:off x="8340033" y="5798861"/>
            <a:ext cx="4094733" cy="318286"/>
          </a:xfrm>
          <a:prstGeom prst="rect">
            <a:avLst/>
          </a:prstGeom>
        </p:spPr>
        <p:txBody>
          <a:bodyPr wrap="square">
            <a:spAutoFit/>
          </a:bodyPr>
          <a:lstStyle/>
          <a:p>
            <a:pPr defTabSz="932597">
              <a:defRPr/>
            </a:pPr>
            <a:r>
              <a:rPr lang="en-GB" sz="1428" dirty="0">
                <a:solidFill>
                  <a:srgbClr val="737373"/>
                </a:solidFill>
                <a:latin typeface="Calibri" panose="020F0502020204030204"/>
                <a:hlinkClick r:id="rId8">
                  <a:extLst>
                    <a:ext uri="{A12FA001-AC4F-418D-AE19-62706E023703}">
                      <ahyp:hlinkClr xmlns:ahyp="http://schemas.microsoft.com/office/drawing/2018/hyperlinkcolor" val="tx"/>
                    </a:ext>
                  </a:extLst>
                </a:hlinkClick>
              </a:rPr>
              <a:t>https://www.facebook.com/msteamsinfo</a:t>
            </a:r>
            <a:endParaRPr lang="en-US" sz="1428" dirty="0">
              <a:solidFill>
                <a:srgbClr val="3C4252"/>
              </a:solidFill>
              <a:latin typeface="Proxima Nova" panose="02000506030000020004"/>
            </a:endParaRPr>
          </a:p>
        </p:txBody>
      </p:sp>
      <p:sp>
        <p:nvSpPr>
          <p:cNvPr id="38" name="Rectangle 37">
            <a:extLst>
              <a:ext uri="{FF2B5EF4-FFF2-40B4-BE49-F238E27FC236}">
                <a16:creationId xmlns:a16="http://schemas.microsoft.com/office/drawing/2014/main" id="{6BEEFA68-EFD6-466C-8867-147738EF1570}"/>
              </a:ext>
            </a:extLst>
          </p:cNvPr>
          <p:cNvSpPr/>
          <p:nvPr/>
        </p:nvSpPr>
        <p:spPr>
          <a:xfrm>
            <a:off x="8355944" y="3694197"/>
            <a:ext cx="4094733" cy="318286"/>
          </a:xfrm>
          <a:prstGeom prst="rect">
            <a:avLst/>
          </a:prstGeom>
        </p:spPr>
        <p:txBody>
          <a:bodyPr wrap="square">
            <a:spAutoFit/>
          </a:bodyPr>
          <a:lstStyle/>
          <a:p>
            <a:pPr defTabSz="932597">
              <a:defRPr/>
            </a:pPr>
            <a:r>
              <a:rPr lang="en-GB" sz="1428" dirty="0">
                <a:solidFill>
                  <a:prstClr val="black">
                    <a:lumMod val="65000"/>
                    <a:lumOff val="35000"/>
                  </a:prstClr>
                </a:solidFill>
                <a:latin typeface="Calibri" panose="020F0502020204030204"/>
                <a:hlinkClick r:id="rId9">
                  <a:extLst>
                    <a:ext uri="{A12FA001-AC4F-418D-AE19-62706E023703}">
                      <ahyp:hlinkClr xmlns:ahyp="http://schemas.microsoft.com/office/drawing/2018/hyperlinkcolor" val="tx"/>
                    </a:ext>
                  </a:extLst>
                </a:hlinkClick>
              </a:rPr>
              <a:t>in/jenkinsns </a:t>
            </a:r>
            <a:endParaRPr lang="en-US" sz="1428" dirty="0">
              <a:solidFill>
                <a:prstClr val="black">
                  <a:lumMod val="65000"/>
                  <a:lumOff val="35000"/>
                </a:prstClr>
              </a:solidFill>
              <a:latin typeface="Proxima Nova" panose="02000506030000020004"/>
            </a:endParaRPr>
          </a:p>
        </p:txBody>
      </p:sp>
      <p:sp>
        <p:nvSpPr>
          <p:cNvPr id="34" name="Rectangle 33">
            <a:extLst>
              <a:ext uri="{FF2B5EF4-FFF2-40B4-BE49-F238E27FC236}">
                <a16:creationId xmlns:a16="http://schemas.microsoft.com/office/drawing/2014/main" id="{A01F5469-EEFF-4EBA-A4A7-01E18EAFBBE8}"/>
              </a:ext>
            </a:extLst>
          </p:cNvPr>
          <p:cNvSpPr/>
          <p:nvPr/>
        </p:nvSpPr>
        <p:spPr>
          <a:xfrm>
            <a:off x="8361603" y="3268269"/>
            <a:ext cx="3986082" cy="318286"/>
          </a:xfrm>
          <a:prstGeom prst="rect">
            <a:avLst/>
          </a:prstGeom>
        </p:spPr>
        <p:txBody>
          <a:bodyPr wrap="square">
            <a:spAutoFit/>
          </a:bodyPr>
          <a:lstStyle/>
          <a:p>
            <a:pPr defTabSz="932597">
              <a:defRPr/>
            </a:pPr>
            <a:r>
              <a:rPr lang="en-US" sz="1428" dirty="0">
                <a:solidFill>
                  <a:prstClr val="black">
                    <a:lumMod val="65000"/>
                    <a:lumOff val="35000"/>
                  </a:prstClr>
                </a:solidFill>
                <a:latin typeface="Proxima Nova" panose="02000506030000020004"/>
                <a:hlinkClick r:id="rId10">
                  <a:extLst>
                    <a:ext uri="{A12FA001-AC4F-418D-AE19-62706E023703}">
                      <ahyp:hlinkClr xmlns:ahyp="http://schemas.microsoft.com/office/drawing/2018/hyperlinkcolor" val="tx"/>
                    </a:ext>
                  </a:extLst>
                </a:hlinkClick>
              </a:rPr>
              <a:t>jenkinsns@gmail.com</a:t>
            </a:r>
            <a:r>
              <a:rPr lang="en-US" sz="1428" dirty="0">
                <a:solidFill>
                  <a:prstClr val="black">
                    <a:lumMod val="65000"/>
                    <a:lumOff val="35000"/>
                  </a:prstClr>
                </a:solidFill>
                <a:latin typeface="Proxima Nova" panose="02000506030000020004"/>
              </a:rPr>
              <a:t> </a:t>
            </a:r>
          </a:p>
        </p:txBody>
      </p:sp>
      <p:pic>
        <p:nvPicPr>
          <p:cNvPr id="4" name="Picture 3" descr="A person standing in front of a store&#10;&#10;Description automatically generated">
            <a:extLst>
              <a:ext uri="{FF2B5EF4-FFF2-40B4-BE49-F238E27FC236}">
                <a16:creationId xmlns:a16="http://schemas.microsoft.com/office/drawing/2014/main" id="{B673830D-EA47-48A7-9F6F-6A2325E3062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93860" y="1163337"/>
            <a:ext cx="1793324" cy="1793324"/>
          </a:xfrm>
          <a:prstGeom prst="ellipse">
            <a:avLst/>
          </a:prstGeom>
          <a:noFill/>
          <a:ln>
            <a:solidFill>
              <a:srgbClr val="135051"/>
            </a:solidFill>
          </a:ln>
          <a:effectLst>
            <a:softEdge rad="0"/>
          </a:effectLst>
        </p:spPr>
      </p:pic>
      <p:sp>
        <p:nvSpPr>
          <p:cNvPr id="43" name="Oval 46">
            <a:extLst>
              <a:ext uri="{FF2B5EF4-FFF2-40B4-BE49-F238E27FC236}">
                <a16:creationId xmlns:a16="http://schemas.microsoft.com/office/drawing/2014/main" id="{45D9AF34-909F-400C-A9E0-9951D41CE4D1}"/>
              </a:ext>
            </a:extLst>
          </p:cNvPr>
          <p:cNvSpPr>
            <a:spLocks noChangeArrowheads="1"/>
          </p:cNvSpPr>
          <p:nvPr/>
        </p:nvSpPr>
        <p:spPr bwMode="auto">
          <a:xfrm>
            <a:off x="7989543" y="4185732"/>
            <a:ext cx="316198" cy="300370"/>
          </a:xfrm>
          <a:prstGeom prst="ellipse">
            <a:avLst/>
          </a:prstGeom>
          <a:solidFill>
            <a:srgbClr val="1AB2E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040">
              <a:solidFill>
                <a:prstClr val="black"/>
              </a:solidFill>
              <a:latin typeface="Calibri" panose="020F0502020204030204"/>
            </a:endParaRPr>
          </a:p>
        </p:txBody>
      </p:sp>
      <p:sp>
        <p:nvSpPr>
          <p:cNvPr id="44" name="Freeform 47">
            <a:extLst>
              <a:ext uri="{FF2B5EF4-FFF2-40B4-BE49-F238E27FC236}">
                <a16:creationId xmlns:a16="http://schemas.microsoft.com/office/drawing/2014/main" id="{5592B8D0-C73D-4EE0-9B9D-3E3A59F84A45}"/>
              </a:ext>
            </a:extLst>
          </p:cNvPr>
          <p:cNvSpPr>
            <a:spLocks/>
          </p:cNvSpPr>
          <p:nvPr/>
        </p:nvSpPr>
        <p:spPr bwMode="auto">
          <a:xfrm>
            <a:off x="8068591" y="4254205"/>
            <a:ext cx="181019" cy="179095"/>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040">
              <a:solidFill>
                <a:prstClr val="black"/>
              </a:solidFill>
              <a:latin typeface="Calibri" panose="020F0502020204030204"/>
            </a:endParaRPr>
          </a:p>
        </p:txBody>
      </p:sp>
      <p:sp>
        <p:nvSpPr>
          <p:cNvPr id="42" name="Rectangle 41">
            <a:extLst>
              <a:ext uri="{FF2B5EF4-FFF2-40B4-BE49-F238E27FC236}">
                <a16:creationId xmlns:a16="http://schemas.microsoft.com/office/drawing/2014/main" id="{FD6CFBD0-4140-432B-968E-A3CC7B262F9C}"/>
              </a:ext>
            </a:extLst>
          </p:cNvPr>
          <p:cNvSpPr/>
          <p:nvPr/>
        </p:nvSpPr>
        <p:spPr>
          <a:xfrm>
            <a:off x="8355943" y="4120126"/>
            <a:ext cx="3511262" cy="318286"/>
          </a:xfrm>
          <a:prstGeom prst="rect">
            <a:avLst/>
          </a:prstGeom>
        </p:spPr>
        <p:txBody>
          <a:bodyPr wrap="square">
            <a:spAutoFit/>
          </a:bodyPr>
          <a:lstStyle/>
          <a:p>
            <a:pPr defTabSz="932597">
              <a:defRPr/>
            </a:pPr>
            <a:r>
              <a:rPr lang="en-US" sz="1428" dirty="0">
                <a:solidFill>
                  <a:srgbClr val="3C4252"/>
                </a:solidFill>
                <a:latin typeface="Proxima Nova" panose="02000506030000020004"/>
                <a:ea typeface="Roboto Light" panose="02000000000000000000" pitchFamily="2" charset="0"/>
                <a:cs typeface="Roboto Light"/>
              </a:rPr>
              <a:t>@jenkinsns</a:t>
            </a:r>
            <a:endParaRPr lang="en-US" sz="1428" dirty="0">
              <a:solidFill>
                <a:srgbClr val="3C4252"/>
              </a:solidFill>
              <a:latin typeface="Proxima Nova" panose="02000506030000020004"/>
            </a:endParaRPr>
          </a:p>
        </p:txBody>
      </p:sp>
      <p:pic>
        <p:nvPicPr>
          <p:cNvPr id="40" name="Picture 39">
            <a:extLst>
              <a:ext uri="{FF2B5EF4-FFF2-40B4-BE49-F238E27FC236}">
                <a16:creationId xmlns:a16="http://schemas.microsoft.com/office/drawing/2014/main" id="{026EA451-8933-481A-B6B3-A1FA8818CCF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947513" y="5854390"/>
            <a:ext cx="461973" cy="290529"/>
          </a:xfrm>
          <a:prstGeom prst="rect">
            <a:avLst/>
          </a:prstGeom>
        </p:spPr>
      </p:pic>
      <p:pic>
        <p:nvPicPr>
          <p:cNvPr id="37" name="Picture 36" descr="A picture containing clipart&#10;&#10;Description generated with very high confidence">
            <a:extLst>
              <a:ext uri="{FF2B5EF4-FFF2-40B4-BE49-F238E27FC236}">
                <a16:creationId xmlns:a16="http://schemas.microsoft.com/office/drawing/2014/main" id="{3E2DDD86-8FFD-4999-96A3-FA09C2B185EA}"/>
              </a:ext>
            </a:extLst>
          </p:cNvPr>
          <p:cNvPicPr>
            <a:picLocks noChangeAspect="1"/>
          </p:cNvPicPr>
          <p:nvPr/>
        </p:nvPicPr>
        <p:blipFill>
          <a:blip r:embed="rId13"/>
          <a:stretch>
            <a:fillRect/>
          </a:stretch>
        </p:blipFill>
        <p:spPr>
          <a:xfrm>
            <a:off x="7980045" y="3676918"/>
            <a:ext cx="316198" cy="323545"/>
          </a:xfrm>
          <a:prstGeom prst="rect">
            <a:avLst/>
          </a:prstGeom>
        </p:spPr>
      </p:pic>
      <p:pic>
        <p:nvPicPr>
          <p:cNvPr id="33" name="Picture 32" descr="A close up of a logo&#10;&#10;Description generated with very high confidence">
            <a:extLst>
              <a:ext uri="{FF2B5EF4-FFF2-40B4-BE49-F238E27FC236}">
                <a16:creationId xmlns:a16="http://schemas.microsoft.com/office/drawing/2014/main" id="{9862B582-DBA1-4EE9-B8A4-6C696E2292B8}"/>
              </a:ext>
            </a:extLst>
          </p:cNvPr>
          <p:cNvPicPr>
            <a:picLocks noChangeAspect="1"/>
          </p:cNvPicPr>
          <p:nvPr/>
        </p:nvPicPr>
        <p:blipFill>
          <a:blip r:embed="rId14"/>
          <a:stretch>
            <a:fillRect/>
          </a:stretch>
        </p:blipFill>
        <p:spPr>
          <a:xfrm>
            <a:off x="7969967" y="3289155"/>
            <a:ext cx="320941" cy="237928"/>
          </a:xfrm>
          <a:prstGeom prst="rect">
            <a:avLst/>
          </a:prstGeom>
        </p:spPr>
      </p:pic>
      <p:pic>
        <p:nvPicPr>
          <p:cNvPr id="1028" name="Picture 4" descr="Blog, blogger, blogging, google icon">
            <a:extLst>
              <a:ext uri="{FF2B5EF4-FFF2-40B4-BE49-F238E27FC236}">
                <a16:creationId xmlns:a16="http://schemas.microsoft.com/office/drawing/2014/main" id="{FDC298B5-043A-4683-A4BC-3380353B239F}"/>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005554" y="4634014"/>
            <a:ext cx="306659" cy="30426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3FAB4C7-432F-4CE4-9C51-5A13B1163F16}"/>
              </a:ext>
            </a:extLst>
          </p:cNvPr>
          <p:cNvSpPr/>
          <p:nvPr/>
        </p:nvSpPr>
        <p:spPr>
          <a:xfrm>
            <a:off x="8355484" y="4580938"/>
            <a:ext cx="2529475" cy="318286"/>
          </a:xfrm>
          <a:prstGeom prst="rect">
            <a:avLst/>
          </a:prstGeom>
        </p:spPr>
        <p:txBody>
          <a:bodyPr wrap="none">
            <a:spAutoFit/>
          </a:bodyPr>
          <a:lstStyle/>
          <a:p>
            <a:pPr defTabSz="932597">
              <a:defRPr/>
            </a:pPr>
            <a:r>
              <a:rPr lang="en-GB" sz="1428" dirty="0">
                <a:solidFill>
                  <a:srgbClr val="737373"/>
                </a:solidFill>
                <a:latin typeface="Calibri" panose="020F0502020204030204"/>
                <a:hlinkClick r:id="rId16">
                  <a:extLst>
                    <a:ext uri="{A12FA001-AC4F-418D-AE19-62706E023703}">
                      <ahyp:hlinkClr xmlns:ahyp="http://schemas.microsoft.com/office/drawing/2018/hyperlinkcolor" val="tx"/>
                    </a:ext>
                  </a:extLst>
                </a:hlinkClick>
              </a:rPr>
              <a:t>http://www.jenkinsblogs.com</a:t>
            </a:r>
            <a:r>
              <a:rPr lang="en-GB" sz="1428" dirty="0">
                <a:solidFill>
                  <a:srgbClr val="737373"/>
                </a:solidFill>
                <a:latin typeface="Calibri" panose="020F0502020204030204"/>
              </a:rPr>
              <a:t>  </a:t>
            </a:r>
          </a:p>
        </p:txBody>
      </p:sp>
      <p:pic>
        <p:nvPicPr>
          <p:cNvPr id="1032" name="Picture 8" descr="GitHub Logos and Usage · GitHub">
            <a:extLst>
              <a:ext uri="{FF2B5EF4-FFF2-40B4-BE49-F238E27FC236}">
                <a16:creationId xmlns:a16="http://schemas.microsoft.com/office/drawing/2014/main" id="{D4D53041-3C63-48C3-9A13-5132BD95E2B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969967" y="4957625"/>
            <a:ext cx="395007" cy="39500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9E6A9CA5-F546-4091-BF44-E0CCB1890400}"/>
              </a:ext>
            </a:extLst>
          </p:cNvPr>
          <p:cNvSpPr/>
          <p:nvPr/>
        </p:nvSpPr>
        <p:spPr>
          <a:xfrm>
            <a:off x="8340033" y="4966786"/>
            <a:ext cx="979640" cy="318286"/>
          </a:xfrm>
          <a:prstGeom prst="rect">
            <a:avLst/>
          </a:prstGeom>
        </p:spPr>
        <p:txBody>
          <a:bodyPr wrap="none">
            <a:spAutoFit/>
          </a:bodyPr>
          <a:lstStyle/>
          <a:p>
            <a:pPr defTabSz="932597">
              <a:defRPr/>
            </a:pPr>
            <a:r>
              <a:rPr lang="en-GB" sz="1428" dirty="0">
                <a:solidFill>
                  <a:prstClr val="black">
                    <a:lumMod val="65000"/>
                    <a:lumOff val="35000"/>
                  </a:prstClr>
                </a:solidFill>
                <a:latin typeface="Calibri" panose="020F0502020204030204"/>
                <a:hlinkClick r:id="rId18">
                  <a:extLst>
                    <a:ext uri="{A12FA001-AC4F-418D-AE19-62706E023703}">
                      <ahyp:hlinkClr xmlns:ahyp="http://schemas.microsoft.com/office/drawing/2018/hyperlinkcolor" val="tx"/>
                    </a:ext>
                  </a:extLst>
                </a:hlinkClick>
              </a:rPr>
              <a:t>jenkinsns</a:t>
            </a:r>
            <a:r>
              <a:rPr lang="en-GB" sz="1428" dirty="0">
                <a:solidFill>
                  <a:prstClr val="black">
                    <a:lumMod val="65000"/>
                    <a:lumOff val="35000"/>
                  </a:prstClr>
                </a:solidFill>
                <a:latin typeface="Calibri" panose="020F0502020204030204"/>
              </a:rPr>
              <a:t>  </a:t>
            </a:r>
          </a:p>
        </p:txBody>
      </p:sp>
      <p:pic>
        <p:nvPicPr>
          <p:cNvPr id="47" name="Picture 46">
            <a:extLst>
              <a:ext uri="{FF2B5EF4-FFF2-40B4-BE49-F238E27FC236}">
                <a16:creationId xmlns:a16="http://schemas.microsoft.com/office/drawing/2014/main" id="{003F5FB9-FF6A-4FCB-8B91-C7254D1788C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938813" y="5409024"/>
            <a:ext cx="461973" cy="290529"/>
          </a:xfrm>
          <a:prstGeom prst="rect">
            <a:avLst/>
          </a:prstGeom>
        </p:spPr>
      </p:pic>
      <p:sp>
        <p:nvSpPr>
          <p:cNvPr id="13" name="Rectangle 12">
            <a:extLst>
              <a:ext uri="{FF2B5EF4-FFF2-40B4-BE49-F238E27FC236}">
                <a16:creationId xmlns:a16="http://schemas.microsoft.com/office/drawing/2014/main" id="{75BB3E1B-560B-4374-A689-78C4BFE8770A}"/>
              </a:ext>
            </a:extLst>
          </p:cNvPr>
          <p:cNvSpPr/>
          <p:nvPr/>
        </p:nvSpPr>
        <p:spPr>
          <a:xfrm>
            <a:off x="8372015" y="5382823"/>
            <a:ext cx="3053889" cy="318286"/>
          </a:xfrm>
          <a:prstGeom prst="rect">
            <a:avLst/>
          </a:prstGeom>
        </p:spPr>
        <p:txBody>
          <a:bodyPr wrap="none">
            <a:spAutoFit/>
          </a:bodyPr>
          <a:lstStyle/>
          <a:p>
            <a:pPr defTabSz="932597">
              <a:defRPr/>
            </a:pPr>
            <a:r>
              <a:rPr lang="en-GB" sz="1428" dirty="0">
                <a:solidFill>
                  <a:srgbClr val="737373"/>
                </a:solidFill>
                <a:latin typeface="Calibri" panose="020F0502020204030204"/>
                <a:hlinkClick r:id="rId19">
                  <a:extLst>
                    <a:ext uri="{A12FA001-AC4F-418D-AE19-62706E023703}">
                      <ahyp:hlinkClr xmlns:ahyp="http://schemas.microsoft.com/office/drawing/2018/hyperlinkcolor" val="tx"/>
                    </a:ext>
                  </a:extLst>
                </a:hlinkClick>
              </a:rPr>
              <a:t>https://www.facebook.com/spfxinfo/</a:t>
            </a:r>
            <a:r>
              <a:rPr lang="en-GB" sz="1428" dirty="0">
                <a:solidFill>
                  <a:srgbClr val="737373"/>
                </a:solidFill>
                <a:latin typeface="Calibri" panose="020F0502020204030204"/>
              </a:rPr>
              <a:t> </a:t>
            </a:r>
            <a:endParaRPr lang="en-GB" sz="1428" dirty="0">
              <a:solidFill>
                <a:prstClr val="black"/>
              </a:solidFill>
              <a:latin typeface="Calibri" panose="020F0502020204030204"/>
            </a:endParaRPr>
          </a:p>
        </p:txBody>
      </p:sp>
      <p:pic>
        <p:nvPicPr>
          <p:cNvPr id="3" name="Picture 2">
            <a:extLst>
              <a:ext uri="{FF2B5EF4-FFF2-40B4-BE49-F238E27FC236}">
                <a16:creationId xmlns:a16="http://schemas.microsoft.com/office/drawing/2014/main" id="{1FCB16B5-CAEB-4C26-B629-8987EABA1E2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410002" y="2315477"/>
            <a:ext cx="1768060" cy="27200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3BCFECA-1F98-BD46-BF36-592387251146}"/>
              </a:ext>
            </a:extLst>
          </p:cNvPr>
          <p:cNvSpPr>
            <a:spLocks noGrp="1"/>
          </p:cNvSpPr>
          <p:nvPr>
            <p:ph type="body" sz="quarter" idx="10"/>
          </p:nvPr>
        </p:nvSpPr>
        <p:spPr>
          <a:xfrm>
            <a:off x="464400" y="1212850"/>
            <a:ext cx="11574000" cy="2068259"/>
          </a:xfrm>
        </p:spPr>
        <p:txBody>
          <a:bodyPr/>
          <a:lstStyle/>
          <a:p>
            <a:pPr>
              <a:buFont typeface="Wingdings" panose="05000000000000000000" pitchFamily="2" charset="2"/>
              <a:buChar char="ü"/>
            </a:pPr>
            <a:r>
              <a:rPr lang="en-US" dirty="0">
                <a:latin typeface="Calibri (Body)"/>
                <a:hlinkClick r:id="rId3"/>
              </a:rPr>
              <a:t>https://[sharpeointonline-site]/_layouts/workbench.aspx</a:t>
            </a:r>
            <a:r>
              <a:rPr lang="en-US" dirty="0">
                <a:latin typeface="Calibri (Body)"/>
              </a:rPr>
              <a:t>  </a:t>
            </a:r>
          </a:p>
          <a:p>
            <a:pPr>
              <a:buFont typeface="Wingdings" panose="05000000000000000000" pitchFamily="2" charset="2"/>
              <a:buChar char="ü"/>
            </a:pPr>
            <a:endParaRPr lang="en-US" dirty="0">
              <a:latin typeface="Calibri (Body)"/>
            </a:endParaRPr>
          </a:p>
          <a:p>
            <a:pPr>
              <a:buFont typeface="Wingdings" panose="05000000000000000000" pitchFamily="2" charset="2"/>
              <a:buChar char="ü"/>
            </a:pPr>
            <a:r>
              <a:rPr lang="en-US" dirty="0">
                <a:latin typeface="Calibri (Body)"/>
              </a:rPr>
              <a:t>SharePoint Online workbench can be accessed under any site with _layouts URL. Hosted site provides you site context where solution is executed.</a:t>
            </a:r>
          </a:p>
          <a:p>
            <a:pPr>
              <a:buFont typeface="Wingdings" panose="05000000000000000000" pitchFamily="2" charset="2"/>
              <a:buChar char="ü"/>
            </a:pPr>
            <a:endParaRPr lang="en-US" dirty="0">
              <a:latin typeface="Calibri (Body)"/>
            </a:endParaRPr>
          </a:p>
        </p:txBody>
      </p:sp>
      <p:sp>
        <p:nvSpPr>
          <p:cNvPr id="3" name="Title 2"/>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SharePoint Online Hosted Workbench</a:t>
            </a:r>
          </a:p>
        </p:txBody>
      </p:sp>
      <p:pic>
        <p:nvPicPr>
          <p:cNvPr id="5" name="Picture 4">
            <a:extLst>
              <a:ext uri="{FF2B5EF4-FFF2-40B4-BE49-F238E27FC236}">
                <a16:creationId xmlns:a16="http://schemas.microsoft.com/office/drawing/2014/main" id="{1B05500C-BFE6-4E40-A707-10BD86A0987A}"/>
              </a:ext>
            </a:extLst>
          </p:cNvPr>
          <p:cNvPicPr>
            <a:picLocks noChangeAspect="1"/>
          </p:cNvPicPr>
          <p:nvPr/>
        </p:nvPicPr>
        <p:blipFill>
          <a:blip r:embed="rId4"/>
          <a:stretch>
            <a:fillRect/>
          </a:stretch>
        </p:blipFill>
        <p:spPr>
          <a:xfrm>
            <a:off x="2315329" y="2948314"/>
            <a:ext cx="7872142" cy="3802710"/>
          </a:xfrm>
          <a:prstGeom prst="rect">
            <a:avLst/>
          </a:prstGeom>
          <a:noFill/>
          <a:ln>
            <a:solidFill>
              <a:schemeClr val="bg1">
                <a:lumMod val="75000"/>
              </a:schemeClr>
            </a:solidFill>
          </a:ln>
        </p:spPr>
      </p:pic>
    </p:spTree>
    <p:extLst>
      <p:ext uri="{BB962C8B-B14F-4D97-AF65-F5344CB8AC3E}">
        <p14:creationId xmlns:p14="http://schemas.microsoft.com/office/powerpoint/2010/main" val="426267921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tanding in a room&#10;&#10;Description generated with very high confidence">
            <a:extLst>
              <a:ext uri="{FF2B5EF4-FFF2-40B4-BE49-F238E27FC236}">
                <a16:creationId xmlns:a16="http://schemas.microsoft.com/office/drawing/2014/main" id="{297CE05B-2BFB-9245-A0F0-B1C807F7EA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2064" y="0"/>
            <a:ext cx="10494411" cy="6994525"/>
          </a:xfrm>
          <a:prstGeom prst="rect">
            <a:avLst/>
          </a:prstGeom>
        </p:spPr>
      </p:pic>
      <p:sp>
        <p:nvSpPr>
          <p:cNvPr id="7" name="Rectangle 6">
            <a:extLst>
              <a:ext uri="{FF2B5EF4-FFF2-40B4-BE49-F238E27FC236}">
                <a16:creationId xmlns:a16="http://schemas.microsoft.com/office/drawing/2014/main" id="{9A852F9E-D476-2648-BBF6-16FE76BAE418}"/>
              </a:ext>
            </a:extLst>
          </p:cNvPr>
          <p:cNvSpPr/>
          <p:nvPr/>
        </p:nvSpPr>
        <p:spPr bwMode="auto">
          <a:xfrm>
            <a:off x="-1" y="0"/>
            <a:ext cx="12436475"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960438"/>
            <a:ext cx="9852754" cy="917575"/>
          </a:xfrm>
        </p:spPr>
        <p:txBody>
          <a:bodyPr/>
          <a:lstStyle/>
          <a:p>
            <a:r>
              <a:rPr lang="en-US" sz="3200" spc="-150" dirty="0">
                <a:solidFill>
                  <a:srgbClr val="2F2F2F"/>
                </a:solidFill>
                <a:latin typeface="Calibri" panose="020F0502020204030204" pitchFamily="34" charset="0"/>
                <a:cs typeface="Calibri" panose="020F0502020204030204" pitchFamily="34" charset="0"/>
              </a:rPr>
              <a:t>Configuring your SPFx Development Environment</a:t>
            </a:r>
          </a:p>
        </p:txBody>
      </p:sp>
      <p:sp>
        <p:nvSpPr>
          <p:cNvPr id="5" name="Text Placeholder 4"/>
          <p:cNvSpPr>
            <a:spLocks noGrp="1"/>
          </p:cNvSpPr>
          <p:nvPr>
            <p:ph type="body" sz="quarter" idx="10"/>
          </p:nvPr>
        </p:nvSpPr>
        <p:spPr>
          <a:xfrm>
            <a:off x="465138" y="2574721"/>
            <a:ext cx="6454646" cy="3862387"/>
          </a:xfrm>
        </p:spPr>
        <p:txBody>
          <a:bodyPr/>
          <a:lstStyle/>
          <a:p>
            <a:pPr marL="457200" indent="-457200">
              <a:spcBef>
                <a:spcPts val="1200"/>
              </a:spcBef>
              <a:buFont typeface="Wingdings" panose="05000000000000000000" pitchFamily="2" charset="2"/>
              <a:buChar char="§"/>
            </a:pPr>
            <a:r>
              <a:rPr lang="en-US" sz="2400" spc="0" dirty="0">
                <a:solidFill>
                  <a:schemeClr val="tx1"/>
                </a:solidFill>
                <a:latin typeface="Calibri (Body)"/>
                <a:cs typeface="Segoe UI Semibold" panose="020B0702040204020203" pitchFamily="34" charset="0"/>
              </a:rPr>
              <a:t>Tool Comparison: Server-side vs. client-side</a:t>
            </a:r>
          </a:p>
          <a:p>
            <a:pPr marL="457200" indent="-457200">
              <a:spcBef>
                <a:spcPts val="1200"/>
              </a:spcBef>
              <a:buFont typeface="Wingdings" panose="05000000000000000000" pitchFamily="2" charset="2"/>
              <a:buChar char="§"/>
            </a:pPr>
            <a:r>
              <a:rPr lang="en-US" sz="2400" spc="0" dirty="0">
                <a:solidFill>
                  <a:schemeClr val="tx1"/>
                </a:solidFill>
                <a:latin typeface="Calibri (Body)"/>
                <a:cs typeface="Segoe UI Semibold" panose="020B0702040204020203" pitchFamily="34" charset="0"/>
              </a:rPr>
              <a:t>Node.js</a:t>
            </a:r>
          </a:p>
          <a:p>
            <a:pPr marL="457200" indent="-457200">
              <a:spcBef>
                <a:spcPts val="1200"/>
              </a:spcBef>
              <a:buFont typeface="Wingdings" panose="05000000000000000000" pitchFamily="2" charset="2"/>
              <a:buChar char="§"/>
            </a:pPr>
            <a:r>
              <a:rPr lang="en-US" sz="2400" spc="0" dirty="0">
                <a:solidFill>
                  <a:schemeClr val="tx1"/>
                </a:solidFill>
                <a:latin typeface="Calibri (Body)"/>
                <a:cs typeface="Segoe UI Semibold" panose="020B0702040204020203" pitchFamily="34" charset="0"/>
              </a:rPr>
              <a:t>NPM, Yeoman, Gulp</a:t>
            </a:r>
          </a:p>
          <a:p>
            <a:pPr marL="457200" indent="-457200">
              <a:spcBef>
                <a:spcPts val="1200"/>
              </a:spcBef>
              <a:buFont typeface="Wingdings" panose="05000000000000000000" pitchFamily="2" charset="2"/>
              <a:buChar char="§"/>
            </a:pPr>
            <a:r>
              <a:rPr lang="en-US" sz="2400" spc="0" dirty="0">
                <a:solidFill>
                  <a:schemeClr val="tx1"/>
                </a:solidFill>
                <a:latin typeface="Calibri (Body)"/>
                <a:cs typeface="Segoe UI Semibold" panose="020B0702040204020203" pitchFamily="34" charset="0"/>
              </a:rPr>
              <a:t>TypeScript</a:t>
            </a:r>
          </a:p>
        </p:txBody>
      </p:sp>
    </p:spTree>
    <p:extLst>
      <p:ext uri="{BB962C8B-B14F-4D97-AF65-F5344CB8AC3E}">
        <p14:creationId xmlns:p14="http://schemas.microsoft.com/office/powerpoint/2010/main" val="36062552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3738-85A7-7C40-8DA2-A4B0252B48A1}"/>
              </a:ext>
            </a:extLst>
          </p:cNvPr>
          <p:cNvSpPr>
            <a:spLocks noGrp="1"/>
          </p:cNvSpPr>
          <p:nvPr>
            <p:ph type="title"/>
          </p:nvPr>
        </p:nvSpPr>
        <p:spPr>
          <a:xfrm>
            <a:off x="465138" y="632779"/>
            <a:ext cx="11533187" cy="443198"/>
          </a:xfrm>
        </p:spPr>
        <p:txBody>
          <a:bodyPr/>
          <a:lstStyle/>
          <a:p>
            <a:pPr>
              <a:lnSpc>
                <a:spcPct val="90000"/>
              </a:lnSpc>
            </a:pPr>
            <a:r>
              <a:rPr lang="en-US" sz="3200" dirty="0">
                <a:latin typeface="Calibri" panose="020F0502020204030204" pitchFamily="34" charset="0"/>
                <a:cs typeface="Calibri" panose="020F0502020204030204" pitchFamily="34" charset="0"/>
              </a:rPr>
              <a:t>Open source tooling</a:t>
            </a:r>
          </a:p>
        </p:txBody>
      </p:sp>
      <p:sp>
        <p:nvSpPr>
          <p:cNvPr id="3" name="Text Placeholder 2">
            <a:extLst>
              <a:ext uri="{FF2B5EF4-FFF2-40B4-BE49-F238E27FC236}">
                <a16:creationId xmlns:a16="http://schemas.microsoft.com/office/drawing/2014/main" id="{0EED46B7-3B43-6F44-B2BF-B488D951C689}"/>
              </a:ext>
            </a:extLst>
          </p:cNvPr>
          <p:cNvSpPr>
            <a:spLocks noGrp="1"/>
          </p:cNvSpPr>
          <p:nvPr>
            <p:ph type="body" sz="quarter" idx="10"/>
          </p:nvPr>
        </p:nvSpPr>
        <p:spPr>
          <a:xfrm>
            <a:off x="465138" y="1514451"/>
            <a:ext cx="7604125" cy="923330"/>
          </a:xfrm>
        </p:spPr>
        <p:txBody>
          <a:bodyPr/>
          <a:lstStyle/>
          <a:p>
            <a:r>
              <a:rPr lang="en-US" dirty="0"/>
              <a:t>SharePoint Framework leverages an open source, Node.js based toolchain and embraces all web frameworks + code editors</a:t>
            </a:r>
          </a:p>
        </p:txBody>
      </p:sp>
      <p:sp>
        <p:nvSpPr>
          <p:cNvPr id="4" name="Text Placeholder 3">
            <a:extLst>
              <a:ext uri="{FF2B5EF4-FFF2-40B4-BE49-F238E27FC236}">
                <a16:creationId xmlns:a16="http://schemas.microsoft.com/office/drawing/2014/main" id="{48FFB67D-BD61-0E43-BD70-43C598304F42}"/>
              </a:ext>
            </a:extLst>
          </p:cNvPr>
          <p:cNvSpPr>
            <a:spLocks noGrp="1"/>
          </p:cNvSpPr>
          <p:nvPr>
            <p:ph type="body" sz="quarter" idx="11"/>
          </p:nvPr>
        </p:nvSpPr>
        <p:spPr>
          <a:xfrm>
            <a:off x="465138" y="2808771"/>
            <a:ext cx="3690937" cy="2731517"/>
          </a:xfrm>
        </p:spPr>
        <p:txBody>
          <a:bodyPr/>
          <a:lstStyle/>
          <a:p>
            <a:r>
              <a:rPr lang="en-US" dirty="0"/>
              <a:t> Build Process &amp; Tooling</a:t>
            </a:r>
          </a:p>
          <a:p>
            <a:endParaRPr lang="en-US" dirty="0"/>
          </a:p>
          <a:p>
            <a:pPr lvl="1"/>
            <a:r>
              <a:rPr lang="en-US" dirty="0"/>
              <a:t>Yeoman Templates</a:t>
            </a:r>
          </a:p>
          <a:p>
            <a:pPr lvl="1"/>
            <a:r>
              <a:rPr lang="en-US" dirty="0"/>
              <a:t>Gulp (task runner)</a:t>
            </a:r>
          </a:p>
          <a:p>
            <a:pPr lvl="1"/>
            <a:r>
              <a:rPr lang="en-US" dirty="0"/>
              <a:t>Node.js</a:t>
            </a:r>
          </a:p>
          <a:p>
            <a:pPr lvl="1"/>
            <a:r>
              <a:rPr lang="en-US" dirty="0"/>
              <a:t>NPM (package manager)</a:t>
            </a:r>
          </a:p>
          <a:p>
            <a:pPr lvl="1"/>
            <a:r>
              <a:rPr lang="en-US" dirty="0" err="1"/>
              <a:t>SystemJS</a:t>
            </a:r>
            <a:endParaRPr lang="en-US" dirty="0"/>
          </a:p>
          <a:p>
            <a:pPr lvl="1"/>
            <a:r>
              <a:rPr lang="en-US" dirty="0"/>
              <a:t>Webpack</a:t>
            </a:r>
          </a:p>
          <a:p>
            <a:pPr lvl="1"/>
            <a:r>
              <a:rPr lang="en-US" dirty="0"/>
              <a:t>SASS</a:t>
            </a:r>
          </a:p>
          <a:p>
            <a:pPr lvl="1"/>
            <a:r>
              <a:rPr lang="en-US" dirty="0"/>
              <a:t>TypeScript</a:t>
            </a:r>
            <a:br>
              <a:rPr lang="en-US" dirty="0"/>
            </a:br>
            <a:endParaRPr lang="en-US" dirty="0"/>
          </a:p>
        </p:txBody>
      </p:sp>
      <p:sp>
        <p:nvSpPr>
          <p:cNvPr id="5" name="Text Placeholder 4">
            <a:extLst>
              <a:ext uri="{FF2B5EF4-FFF2-40B4-BE49-F238E27FC236}">
                <a16:creationId xmlns:a16="http://schemas.microsoft.com/office/drawing/2014/main" id="{8E9FD6A8-B2F4-2E44-BD54-2472755508AE}"/>
              </a:ext>
            </a:extLst>
          </p:cNvPr>
          <p:cNvSpPr>
            <a:spLocks noGrp="1"/>
          </p:cNvSpPr>
          <p:nvPr>
            <p:ph type="body" sz="quarter" idx="12"/>
          </p:nvPr>
        </p:nvSpPr>
        <p:spPr>
          <a:xfrm>
            <a:off x="4399597" y="2818351"/>
            <a:ext cx="3669666" cy="2731517"/>
          </a:xfrm>
        </p:spPr>
        <p:txBody>
          <a:bodyPr/>
          <a:lstStyle/>
          <a:p>
            <a:r>
              <a:rPr lang="en-US" dirty="0"/>
              <a:t>Web Frameworks</a:t>
            </a:r>
          </a:p>
          <a:p>
            <a:endParaRPr lang="en-US" dirty="0"/>
          </a:p>
          <a:p>
            <a:pPr lvl="1"/>
            <a:r>
              <a:rPr lang="en-US" dirty="0"/>
              <a:t>React</a:t>
            </a:r>
          </a:p>
          <a:p>
            <a:pPr lvl="1"/>
            <a:r>
              <a:rPr lang="en-US" dirty="0"/>
              <a:t>Angular</a:t>
            </a:r>
          </a:p>
          <a:p>
            <a:pPr lvl="1"/>
            <a:r>
              <a:rPr lang="en-US" dirty="0"/>
              <a:t>Knockout</a:t>
            </a:r>
          </a:p>
          <a:p>
            <a:pPr lvl="1"/>
            <a:r>
              <a:rPr lang="en-US" dirty="0"/>
              <a:t>jQuery</a:t>
            </a:r>
          </a:p>
          <a:p>
            <a:pPr lvl="1"/>
            <a:r>
              <a:rPr lang="en-US" dirty="0"/>
              <a:t>… and more… your choice!</a:t>
            </a:r>
          </a:p>
        </p:txBody>
      </p:sp>
      <p:sp>
        <p:nvSpPr>
          <p:cNvPr id="6" name="Text Placeholder 5">
            <a:extLst>
              <a:ext uri="{FF2B5EF4-FFF2-40B4-BE49-F238E27FC236}">
                <a16:creationId xmlns:a16="http://schemas.microsoft.com/office/drawing/2014/main" id="{4E51DB93-3B70-CC4E-AF8E-6ADA870F2AF5}"/>
              </a:ext>
            </a:extLst>
          </p:cNvPr>
          <p:cNvSpPr>
            <a:spLocks noGrp="1"/>
          </p:cNvSpPr>
          <p:nvPr>
            <p:ph type="body" sz="quarter" idx="13"/>
          </p:nvPr>
        </p:nvSpPr>
        <p:spPr>
          <a:xfrm>
            <a:off x="8303577" y="2808771"/>
            <a:ext cx="3694748" cy="2731517"/>
          </a:xfrm>
        </p:spPr>
        <p:txBody>
          <a:bodyPr/>
          <a:lstStyle/>
          <a:p>
            <a:r>
              <a:rPr lang="en-US" dirty="0"/>
              <a:t>Code Editors</a:t>
            </a:r>
          </a:p>
          <a:p>
            <a:endParaRPr lang="en-US" dirty="0"/>
          </a:p>
          <a:p>
            <a:pPr lvl="1"/>
            <a:r>
              <a:rPr lang="en-US" dirty="0"/>
              <a:t>Visual Studio Code</a:t>
            </a:r>
          </a:p>
          <a:p>
            <a:pPr lvl="1"/>
            <a:r>
              <a:rPr lang="en-US" dirty="0"/>
              <a:t>Atom</a:t>
            </a:r>
          </a:p>
          <a:p>
            <a:pPr lvl="1"/>
            <a:r>
              <a:rPr lang="en-US" dirty="0"/>
              <a:t>Sublime</a:t>
            </a:r>
          </a:p>
          <a:p>
            <a:pPr lvl="1"/>
            <a:r>
              <a:rPr lang="en-US" dirty="0" err="1"/>
              <a:t>Webstorm</a:t>
            </a:r>
            <a:endParaRPr lang="en-US" dirty="0"/>
          </a:p>
          <a:p>
            <a:pPr lvl="1"/>
            <a:r>
              <a:rPr lang="en-US" dirty="0"/>
              <a:t>… and more… your choice!</a:t>
            </a:r>
          </a:p>
        </p:txBody>
      </p:sp>
      <p:pic>
        <p:nvPicPr>
          <p:cNvPr id="7" name="Picture 6">
            <a:extLst>
              <a:ext uri="{FF2B5EF4-FFF2-40B4-BE49-F238E27FC236}">
                <a16:creationId xmlns:a16="http://schemas.microsoft.com/office/drawing/2014/main" id="{602AF50E-2384-8C4B-A5A1-83E293A9F0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5282" y="2818351"/>
            <a:ext cx="1015974" cy="880149"/>
          </a:xfrm>
          <a:prstGeom prst="rect">
            <a:avLst/>
          </a:prstGeom>
        </p:spPr>
      </p:pic>
      <p:pic>
        <p:nvPicPr>
          <p:cNvPr id="8" name="Picture 7">
            <a:extLst>
              <a:ext uri="{FF2B5EF4-FFF2-40B4-BE49-F238E27FC236}">
                <a16:creationId xmlns:a16="http://schemas.microsoft.com/office/drawing/2014/main" id="{22970C8F-B172-4B4B-A9A1-12D0D0133659}"/>
              </a:ext>
            </a:extLst>
          </p:cNvPr>
          <p:cNvPicPr>
            <a:picLocks noChangeAspect="1"/>
          </p:cNvPicPr>
          <p:nvPr/>
        </p:nvPicPr>
        <p:blipFill>
          <a:blip r:embed="rId4"/>
          <a:stretch>
            <a:fillRect/>
          </a:stretch>
        </p:blipFill>
        <p:spPr>
          <a:xfrm>
            <a:off x="3203616" y="3688493"/>
            <a:ext cx="419306" cy="942313"/>
          </a:xfrm>
          <a:prstGeom prst="rect">
            <a:avLst/>
          </a:prstGeom>
        </p:spPr>
      </p:pic>
      <p:pic>
        <p:nvPicPr>
          <p:cNvPr id="9" name="Picture 8">
            <a:extLst>
              <a:ext uri="{FF2B5EF4-FFF2-40B4-BE49-F238E27FC236}">
                <a16:creationId xmlns:a16="http://schemas.microsoft.com/office/drawing/2014/main" id="{719FD20B-C4BB-7B45-A4DF-C7E5E640B19F}"/>
              </a:ext>
            </a:extLst>
          </p:cNvPr>
          <p:cNvPicPr>
            <a:picLocks noChangeAspect="1"/>
          </p:cNvPicPr>
          <p:nvPr/>
        </p:nvPicPr>
        <p:blipFill>
          <a:blip r:embed="rId5"/>
          <a:stretch>
            <a:fillRect/>
          </a:stretch>
        </p:blipFill>
        <p:spPr>
          <a:xfrm>
            <a:off x="2639444" y="5389638"/>
            <a:ext cx="1547650" cy="570187"/>
          </a:xfrm>
          <a:prstGeom prst="rect">
            <a:avLst/>
          </a:prstGeom>
        </p:spPr>
      </p:pic>
      <p:pic>
        <p:nvPicPr>
          <p:cNvPr id="10" name="Picture 4" descr="https://upload.wikimedia.org/wikipedia/commons/thumb/d/db/Npm-logo.svg/320px-Npm-logo.svg.png">
            <a:extLst>
              <a:ext uri="{FF2B5EF4-FFF2-40B4-BE49-F238E27FC236}">
                <a16:creationId xmlns:a16="http://schemas.microsoft.com/office/drawing/2014/main" id="{57374B63-39D7-CB40-A5D6-7365C91466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2701" y="4741534"/>
            <a:ext cx="1161136" cy="44994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red-badger.com/blog/wp-content/uploads/2015/04/react-logo-1000-transparent.png">
            <a:extLst>
              <a:ext uri="{FF2B5EF4-FFF2-40B4-BE49-F238E27FC236}">
                <a16:creationId xmlns:a16="http://schemas.microsoft.com/office/drawing/2014/main" id="{B7D6AB55-A8DB-8C42-9F23-65159DC14E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00489" y="3442104"/>
            <a:ext cx="821306" cy="8213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s://avatars0.githubusercontent.com/u/139426?v=3&amp;s=400">
            <a:extLst>
              <a:ext uri="{FF2B5EF4-FFF2-40B4-BE49-F238E27FC236}">
                <a16:creationId xmlns:a16="http://schemas.microsoft.com/office/drawing/2014/main" id="{DFC10F3A-0F5F-9E40-93A4-D9D9D68148B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76770" y="4407162"/>
            <a:ext cx="668744" cy="66874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http://js.agency/assets/img/hire-freelance-javascript-developers/knockout-js.png">
            <a:extLst>
              <a:ext uri="{FF2B5EF4-FFF2-40B4-BE49-F238E27FC236}">
                <a16:creationId xmlns:a16="http://schemas.microsoft.com/office/drawing/2014/main" id="{616D25BE-2C11-C94D-B88A-CC1DFDA1CFF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6353022" y="5219658"/>
            <a:ext cx="1716241" cy="73959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128482ED-BE2A-0D4E-8F67-7B04732EB533}"/>
              </a:ext>
            </a:extLst>
          </p:cNvPr>
          <p:cNvPicPr>
            <a:picLocks noChangeAspect="1"/>
          </p:cNvPicPr>
          <p:nvPr/>
        </p:nvPicPr>
        <p:blipFill>
          <a:blip r:embed="rId10"/>
          <a:stretch>
            <a:fillRect/>
          </a:stretch>
        </p:blipFill>
        <p:spPr>
          <a:xfrm>
            <a:off x="10639561" y="4176287"/>
            <a:ext cx="1563067" cy="329603"/>
          </a:xfrm>
          <a:prstGeom prst="rect">
            <a:avLst/>
          </a:prstGeom>
        </p:spPr>
      </p:pic>
      <p:pic>
        <p:nvPicPr>
          <p:cNvPr id="15" name="Picture 14">
            <a:extLst>
              <a:ext uri="{FF2B5EF4-FFF2-40B4-BE49-F238E27FC236}">
                <a16:creationId xmlns:a16="http://schemas.microsoft.com/office/drawing/2014/main" id="{DF5633EE-F38E-DA47-A816-8BB498580997}"/>
              </a:ext>
            </a:extLst>
          </p:cNvPr>
          <p:cNvPicPr>
            <a:picLocks noChangeAspect="1"/>
          </p:cNvPicPr>
          <p:nvPr/>
        </p:nvPicPr>
        <p:blipFill>
          <a:blip r:embed="rId11"/>
          <a:stretch>
            <a:fillRect/>
          </a:stretch>
        </p:blipFill>
        <p:spPr>
          <a:xfrm>
            <a:off x="10477298" y="3487918"/>
            <a:ext cx="1931896" cy="454563"/>
          </a:xfrm>
          <a:prstGeom prst="rect">
            <a:avLst/>
          </a:prstGeom>
        </p:spPr>
      </p:pic>
      <p:pic>
        <p:nvPicPr>
          <p:cNvPr id="16" name="Picture 15">
            <a:extLst>
              <a:ext uri="{FF2B5EF4-FFF2-40B4-BE49-F238E27FC236}">
                <a16:creationId xmlns:a16="http://schemas.microsoft.com/office/drawing/2014/main" id="{EE483E89-C500-A045-8EF3-97D01BC91768}"/>
              </a:ext>
            </a:extLst>
          </p:cNvPr>
          <p:cNvPicPr>
            <a:picLocks noChangeAspect="1"/>
          </p:cNvPicPr>
          <p:nvPr/>
        </p:nvPicPr>
        <p:blipFill>
          <a:blip r:embed="rId12"/>
          <a:stretch>
            <a:fillRect/>
          </a:stretch>
        </p:blipFill>
        <p:spPr>
          <a:xfrm>
            <a:off x="11072407" y="4772321"/>
            <a:ext cx="753481" cy="753481"/>
          </a:xfrm>
          <a:prstGeom prst="rect">
            <a:avLst/>
          </a:prstGeom>
        </p:spPr>
      </p:pic>
    </p:spTree>
    <p:extLst>
      <p:ext uri="{BB962C8B-B14F-4D97-AF65-F5344CB8AC3E}">
        <p14:creationId xmlns:p14="http://schemas.microsoft.com/office/powerpoint/2010/main" val="242388797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326270" y="1725946"/>
            <a:ext cx="2925293" cy="1079635"/>
            <a:chOff x="655637" y="2265226"/>
            <a:chExt cx="2925293" cy="1079635"/>
          </a:xfrm>
        </p:grpSpPr>
        <p:grpSp>
          <p:nvGrpSpPr>
            <p:cNvPr id="3" name="Group 2"/>
            <p:cNvGrpSpPr/>
            <p:nvPr/>
          </p:nvGrpSpPr>
          <p:grpSpPr>
            <a:xfrm>
              <a:off x="655637" y="2265226"/>
              <a:ext cx="1438895" cy="1079635"/>
              <a:chOff x="1140359" y="2157070"/>
              <a:chExt cx="1790492" cy="1239228"/>
            </a:xfrm>
          </p:grpSpPr>
          <p:sp>
            <p:nvSpPr>
              <p:cNvPr id="4" name="Rectangle 3"/>
              <p:cNvSpPr/>
              <p:nvPr/>
            </p:nvSpPr>
            <p:spPr bwMode="auto">
              <a:xfrm>
                <a:off x="1140359" y="2157070"/>
                <a:ext cx="1536519" cy="962937"/>
              </a:xfrm>
              <a:prstGeom prst="rect">
                <a:avLst/>
              </a:prstGeom>
              <a:solidFill>
                <a:schemeClr val="bg2">
                  <a:lumMod val="9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400" b="1">
                    <a:solidFill>
                      <a:srgbClr val="2072B8"/>
                    </a:solidFill>
                    <a:ea typeface="Segoe UI" pitchFamily="34" charset="0"/>
                    <a:cs typeface="Segoe UI" pitchFamily="34" charset="0"/>
                  </a:rPr>
                  <a:t>IIS Express</a:t>
                </a:r>
              </a:p>
            </p:txBody>
          </p:sp>
          <p:pic>
            <p:nvPicPr>
              <p:cNvPr id="5" name="Picture 4"/>
              <p:cNvPicPr>
                <a:picLocks noChangeAspect="1"/>
              </p:cNvPicPr>
              <p:nvPr/>
            </p:nvPicPr>
            <p:blipFill>
              <a:blip r:embed="rId2"/>
              <a:stretch>
                <a:fillRect/>
              </a:stretch>
            </p:blipFill>
            <p:spPr>
              <a:xfrm>
                <a:off x="2158744" y="2496298"/>
                <a:ext cx="772107" cy="900000"/>
              </a:xfrm>
              <a:prstGeom prst="rect">
                <a:avLst/>
              </a:prstGeom>
            </p:spPr>
          </p:pic>
        </p:grpSp>
        <p:pic>
          <p:nvPicPr>
            <p:cNvPr id="6" name="Picture 2" descr="https://upload.wikimedia.org/wikipedia/en/0/0d/Microsoft_.NET_Framework_v4.5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5237" y="2551101"/>
              <a:ext cx="1505693" cy="371833"/>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http://cdn.gapotchenko.com/website/Content/Blog/Images/2014/05/NuGet%20Logo%2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5841" y="1987167"/>
            <a:ext cx="1534966" cy="55719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9564454" y="1857964"/>
            <a:ext cx="2366853" cy="815598"/>
            <a:chOff x="9672033" y="3490175"/>
            <a:chExt cx="2366853" cy="815598"/>
          </a:xfrm>
        </p:grpSpPr>
        <p:sp>
          <p:nvSpPr>
            <p:cNvPr id="10" name="Rectangle 9"/>
            <p:cNvSpPr/>
            <p:nvPr/>
          </p:nvSpPr>
          <p:spPr>
            <a:xfrm>
              <a:off x="10204889" y="3967219"/>
              <a:ext cx="1833997" cy="338554"/>
            </a:xfrm>
            <a:prstGeom prst="rect">
              <a:avLst/>
            </a:prstGeom>
          </p:spPr>
          <p:txBody>
            <a:bodyPr wrap="square">
              <a:spAutoFit/>
            </a:bodyPr>
            <a:lstStyle/>
            <a:p>
              <a:r>
                <a:rPr lang="en-US" sz="1600">
                  <a:solidFill>
                    <a:srgbClr val="5B318F"/>
                  </a:solidFill>
                  <a:sym typeface="Wingdings"/>
                </a:rPr>
                <a:t>Project Templates</a:t>
              </a:r>
              <a:endParaRPr lang="fi-FI" sz="1600">
                <a:solidFill>
                  <a:srgbClr val="5B318F"/>
                </a:solidFill>
              </a:endParaRPr>
            </a:p>
          </p:txBody>
        </p:sp>
        <p:pic>
          <p:nvPicPr>
            <p:cNvPr id="11" name="Picture 10"/>
            <p:cNvPicPr>
              <a:picLocks noChangeAspect="1"/>
            </p:cNvPicPr>
            <p:nvPr/>
          </p:nvPicPr>
          <p:blipFill>
            <a:blip r:embed="rId5"/>
            <a:stretch>
              <a:fillRect/>
            </a:stretch>
          </p:blipFill>
          <p:spPr>
            <a:xfrm>
              <a:off x="9672033" y="3490175"/>
              <a:ext cx="2366853" cy="661259"/>
            </a:xfrm>
            <a:prstGeom prst="rect">
              <a:avLst/>
            </a:prstGeom>
          </p:spPr>
        </p:pic>
      </p:grpSp>
      <p:pic>
        <p:nvPicPr>
          <p:cNvPr id="14" name="Picture 13"/>
          <p:cNvPicPr>
            <a:picLocks noChangeAspect="1"/>
          </p:cNvPicPr>
          <p:nvPr/>
        </p:nvPicPr>
        <p:blipFill>
          <a:blip r:embed="rId6"/>
          <a:stretch>
            <a:fillRect/>
          </a:stretch>
        </p:blipFill>
        <p:spPr>
          <a:xfrm>
            <a:off x="1356990" y="4998842"/>
            <a:ext cx="1175725" cy="633083"/>
          </a:xfrm>
          <a:prstGeom prst="rect">
            <a:avLst/>
          </a:prstGeom>
        </p:spPr>
      </p:pic>
      <p:pic>
        <p:nvPicPr>
          <p:cNvPr id="15" name="Picture 4" descr="https://upload.wikimedia.org/wikipedia/commons/thumb/d/db/Npm-logo.svg/320px-Npm-logo.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15841" y="5061832"/>
            <a:ext cx="1503380" cy="58256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8">
            <a:clrChange>
              <a:clrFrom>
                <a:srgbClr val="FFFFFF"/>
              </a:clrFrom>
              <a:clrTo>
                <a:srgbClr val="FFFFFF">
                  <a:alpha val="0"/>
                </a:srgbClr>
              </a:clrTo>
            </a:clrChange>
          </a:blip>
          <a:stretch>
            <a:fillRect/>
          </a:stretch>
        </p:blipFill>
        <p:spPr>
          <a:xfrm>
            <a:off x="6350946" y="4678076"/>
            <a:ext cx="498294" cy="1119822"/>
          </a:xfrm>
          <a:prstGeom prst="rect">
            <a:avLst/>
          </a:prstGeom>
        </p:spPr>
      </p:pic>
      <p:pic>
        <p:nvPicPr>
          <p:cNvPr id="26" name="Picture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94701" y="4812318"/>
            <a:ext cx="1262944" cy="1094101"/>
          </a:xfrm>
          <a:prstGeom prst="rect">
            <a:avLst/>
          </a:prstGeom>
        </p:spPr>
      </p:pic>
      <p:pic>
        <p:nvPicPr>
          <p:cNvPr id="27" name="Picture 26"/>
          <p:cNvPicPr>
            <a:picLocks noChangeAspect="1"/>
          </p:cNvPicPr>
          <p:nvPr/>
        </p:nvPicPr>
        <p:blipFill>
          <a:blip r:embed="rId10">
            <a:clrChange>
              <a:clrFrom>
                <a:srgbClr val="FFFFFF"/>
              </a:clrFrom>
              <a:clrTo>
                <a:srgbClr val="FFFFFF">
                  <a:alpha val="0"/>
                </a:srgbClr>
              </a:clrTo>
            </a:clrChange>
          </a:blip>
          <a:stretch>
            <a:fillRect/>
          </a:stretch>
        </p:blipFill>
        <p:spPr>
          <a:xfrm>
            <a:off x="7716927" y="5061832"/>
            <a:ext cx="1648562" cy="607365"/>
          </a:xfrm>
          <a:prstGeom prst="rect">
            <a:avLst/>
          </a:prstGeom>
        </p:spPr>
      </p:pic>
      <p:cxnSp>
        <p:nvCxnSpPr>
          <p:cNvPr id="30" name="Straight Connector 29"/>
          <p:cNvCxnSpPr/>
          <p:nvPr/>
        </p:nvCxnSpPr>
        <p:spPr>
          <a:xfrm>
            <a:off x="322103" y="3822506"/>
            <a:ext cx="11584766" cy="0"/>
          </a:xfrm>
          <a:prstGeom prst="line">
            <a:avLst/>
          </a:prstGeom>
          <a:ln w="19050">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Server-side tool comparison</a:t>
            </a:r>
          </a:p>
        </p:txBody>
      </p:sp>
      <p:cxnSp>
        <p:nvCxnSpPr>
          <p:cNvPr id="17" name="Straight Connector 16"/>
          <p:cNvCxnSpPr/>
          <p:nvPr/>
        </p:nvCxnSpPr>
        <p:spPr>
          <a:xfrm>
            <a:off x="1965508"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5" name="Straight Connector 34"/>
          <p:cNvCxnSpPr/>
          <p:nvPr/>
        </p:nvCxnSpPr>
        <p:spPr>
          <a:xfrm>
            <a:off x="4467584"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6" name="Straight Connector 35"/>
          <p:cNvCxnSpPr/>
          <p:nvPr/>
        </p:nvCxnSpPr>
        <p:spPr>
          <a:xfrm>
            <a:off x="6600093"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7" name="Straight Connector 36"/>
          <p:cNvCxnSpPr/>
          <p:nvPr/>
        </p:nvCxnSpPr>
        <p:spPr>
          <a:xfrm>
            <a:off x="8541210" y="2924438"/>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8" name="Straight Connector 37"/>
          <p:cNvCxnSpPr/>
          <p:nvPr/>
        </p:nvCxnSpPr>
        <p:spPr>
          <a:xfrm>
            <a:off x="11026173"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sp>
        <p:nvSpPr>
          <p:cNvPr id="2" name="Rounded Rectangle 1"/>
          <p:cNvSpPr/>
          <p:nvPr/>
        </p:nvSpPr>
        <p:spPr bwMode="auto">
          <a:xfrm>
            <a:off x="5958946" y="1975047"/>
            <a:ext cx="1247245" cy="5814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b="1">
                <a:solidFill>
                  <a:sysClr val="windowText" lastClr="000000"/>
                </a:solidFill>
              </a:rPr>
              <a:t>MSBuild</a:t>
            </a:r>
          </a:p>
        </p:txBody>
      </p:sp>
      <p:sp>
        <p:nvSpPr>
          <p:cNvPr id="31" name="TextBox 30"/>
          <p:cNvSpPr txBox="1"/>
          <p:nvPr/>
        </p:nvSpPr>
        <p:spPr>
          <a:xfrm>
            <a:off x="7938158" y="1744082"/>
            <a:ext cx="1206099"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solidFill>
                  <a:schemeClr val="tx2"/>
                </a:solidFill>
              </a:rPr>
              <a:t>C#</a:t>
            </a:r>
            <a:endParaRPr lang="fi-FI" sz="5400" dirty="0">
              <a:solidFill>
                <a:schemeClr val="tx2"/>
              </a:solidFill>
            </a:endParaRPr>
          </a:p>
        </p:txBody>
      </p:sp>
      <p:pic>
        <p:nvPicPr>
          <p:cNvPr id="29" name="Picture 28">
            <a:extLst>
              <a:ext uri="{FF2B5EF4-FFF2-40B4-BE49-F238E27FC236}">
                <a16:creationId xmlns:a16="http://schemas.microsoft.com/office/drawing/2014/main" id="{8FA694C3-1B6D-E041-B235-C27CF36CE428}"/>
              </a:ext>
            </a:extLst>
          </p:cNvPr>
          <p:cNvPicPr>
            <a:picLocks noChangeAspect="1"/>
          </p:cNvPicPr>
          <p:nvPr/>
        </p:nvPicPr>
        <p:blipFill>
          <a:blip r:embed="rId11"/>
          <a:stretch>
            <a:fillRect/>
          </a:stretch>
        </p:blipFill>
        <p:spPr>
          <a:xfrm>
            <a:off x="10082376" y="4290768"/>
            <a:ext cx="1887594" cy="444139"/>
          </a:xfrm>
          <a:prstGeom prst="rect">
            <a:avLst/>
          </a:prstGeom>
        </p:spPr>
      </p:pic>
    </p:spTree>
    <p:extLst>
      <p:ext uri="{BB962C8B-B14F-4D97-AF65-F5344CB8AC3E}">
        <p14:creationId xmlns:p14="http://schemas.microsoft.com/office/powerpoint/2010/main" val="186924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8"/>
                                        </p:tgtEl>
                                        <p:attrNameLst>
                                          <p:attrName>ppt_x</p:attrName>
                                          <p:attrName>ppt_y</p:attrName>
                                        </p:attrNameLst>
                                      </p:cBhvr>
                                      <p:rCtr x="0" y="3813"/>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par>
                                <p:cTn id="21" presetID="10" presetClass="entr" presetSubtype="0" fill="hold" nodeType="withEffect">
                                  <p:stCondLst>
                                    <p:cond delay="5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50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10" presetClass="entr" presetSubtype="0" fill="hold" nodeType="withEffect">
                                  <p:stCondLst>
                                    <p:cond delay="50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nodeType="withEffect">
                                  <p:stCondLst>
                                    <p:cond delay="50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par>
                                <p:cTn id="33" presetID="10" presetClass="entr" presetSubtype="0" fill="hold" nodeType="withEffect">
                                  <p:stCondLst>
                                    <p:cond delay="50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nodeType="withEffect">
                                  <p:stCondLst>
                                    <p:cond delay="50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nodeType="withEffect">
                                  <p:stCondLst>
                                    <p:cond delay="500"/>
                                  </p:stCondLst>
                                  <p:childTnLst>
                                    <p:set>
                                      <p:cBhvr>
                                        <p:cTn id="40" dur="1" fill="hold">
                                          <p:stCondLst>
                                            <p:cond delay="0"/>
                                          </p:stCondLst>
                                        </p:cTn>
                                        <p:tgtEl>
                                          <p:spTgt spid="38"/>
                                        </p:tgtEl>
                                        <p:attrNameLst>
                                          <p:attrName>style.visibility</p:attrName>
                                        </p:attrNameLst>
                                      </p:cBhvr>
                                      <p:to>
                                        <p:strVal val="visible"/>
                                      </p:to>
                                    </p:set>
                                    <p:animEffect transition="in" filter="fade">
                                      <p:cBhvr>
                                        <p:cTn id="4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2AC2C1-7743-C44B-A46E-01C1B8679308}"/>
              </a:ext>
            </a:extLst>
          </p:cNvPr>
          <p:cNvSpPr>
            <a:spLocks noGrp="1"/>
          </p:cNvSpPr>
          <p:nvPr>
            <p:ph type="body" sz="quarter" idx="10"/>
          </p:nvPr>
        </p:nvSpPr>
        <p:spPr>
          <a:xfrm>
            <a:off x="274638" y="1212850"/>
            <a:ext cx="11887200" cy="3360920"/>
          </a:xfrm>
        </p:spPr>
        <p:txBody>
          <a:bodyPr/>
          <a:lstStyle/>
          <a:p>
            <a:pPr>
              <a:buFont typeface="Wingdings" panose="05000000000000000000" pitchFamily="2" charset="2"/>
              <a:buChar char="§"/>
            </a:pPr>
            <a:r>
              <a:rPr lang="en-US" dirty="0">
                <a:latin typeface="Calibri (Body)"/>
              </a:rPr>
              <a:t>Cross platform JavaScript runtime</a:t>
            </a:r>
          </a:p>
          <a:p>
            <a:pPr lvl="1">
              <a:buFont typeface="Wingdings" panose="05000000000000000000" pitchFamily="2" charset="2"/>
              <a:buChar char="ü"/>
            </a:pPr>
            <a:r>
              <a:rPr lang="en-US" dirty="0">
                <a:latin typeface="Calibri (Body)"/>
              </a:rPr>
              <a:t>Similar to .NET Framework is a runtime for C# based projects</a:t>
            </a:r>
          </a:p>
          <a:p>
            <a:pPr lvl="1">
              <a:buFont typeface="Wingdings" panose="05000000000000000000" pitchFamily="2" charset="2"/>
              <a:buChar char="ü"/>
            </a:pPr>
            <a:r>
              <a:rPr lang="en-US" dirty="0">
                <a:latin typeface="Calibri (Body)"/>
              </a:rPr>
              <a:t>Used to execute JavaScript on the desktop / server / devices</a:t>
            </a:r>
          </a:p>
          <a:p>
            <a:pPr lvl="1">
              <a:buFont typeface="Wingdings" panose="05000000000000000000" pitchFamily="2" charset="2"/>
              <a:buChar char="ü"/>
            </a:pPr>
            <a:r>
              <a:rPr lang="en-US" dirty="0">
                <a:latin typeface="Calibri (Body)"/>
              </a:rPr>
              <a:t>API wrapper to Chromes V8 JavaScript engine</a:t>
            </a:r>
          </a:p>
          <a:p>
            <a:pPr>
              <a:buFont typeface="Wingdings" panose="05000000000000000000" pitchFamily="2" charset="2"/>
              <a:buChar char="§"/>
            </a:pPr>
            <a:endParaRPr lang="en-US" dirty="0">
              <a:latin typeface="Calibri (Body)"/>
            </a:endParaRPr>
          </a:p>
          <a:p>
            <a:pPr>
              <a:buFont typeface="Wingdings" panose="05000000000000000000" pitchFamily="2" charset="2"/>
              <a:buChar char="§"/>
            </a:pPr>
            <a:r>
              <a:rPr lang="en-US" dirty="0" err="1">
                <a:latin typeface="Calibri (Body)"/>
              </a:rPr>
              <a:t>SPFx’s</a:t>
            </a:r>
            <a:r>
              <a:rPr lang="en-US" dirty="0">
                <a:latin typeface="Calibri (Body)"/>
              </a:rPr>
              <a:t> open source tooling is built on Node.js</a:t>
            </a:r>
          </a:p>
          <a:p>
            <a:pPr>
              <a:buFont typeface="Wingdings" panose="05000000000000000000" pitchFamily="2" charset="2"/>
              <a:buChar char="§"/>
            </a:pPr>
            <a:endParaRPr lang="en-US" dirty="0">
              <a:latin typeface="Calibri (Body)"/>
            </a:endParaRPr>
          </a:p>
          <a:p>
            <a:pPr>
              <a:buFont typeface="Wingdings" panose="05000000000000000000" pitchFamily="2" charset="2"/>
              <a:buChar char="§"/>
            </a:pPr>
            <a:r>
              <a:rPr lang="en-US" dirty="0" err="1">
                <a:latin typeface="Calibri (Body)"/>
              </a:rPr>
              <a:t>SPFx</a:t>
            </a:r>
            <a:r>
              <a:rPr lang="en-US" dirty="0">
                <a:latin typeface="Calibri (Body)"/>
              </a:rPr>
              <a:t> supports Node.js LTS v8.* and v10.*</a:t>
            </a:r>
          </a:p>
          <a:p>
            <a:pPr lvl="1">
              <a:buFont typeface="Wingdings" panose="05000000000000000000" pitchFamily="2" charset="2"/>
              <a:buChar char="ü"/>
            </a:pPr>
            <a:r>
              <a:rPr lang="en-US" dirty="0">
                <a:latin typeface="Calibri (Body)"/>
              </a:rPr>
              <a:t>LTS: Long term support</a:t>
            </a:r>
          </a:p>
        </p:txBody>
      </p:sp>
      <p:sp>
        <p:nvSpPr>
          <p:cNvPr id="3" name="Title 2">
            <a:extLst>
              <a:ext uri="{FF2B5EF4-FFF2-40B4-BE49-F238E27FC236}">
                <a16:creationId xmlns:a16="http://schemas.microsoft.com/office/drawing/2014/main" id="{1FB8A5DC-BC39-244C-9FCB-F55947AF85BF}"/>
              </a:ext>
            </a:extLst>
          </p:cNvPr>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Node.js - Runtime</a:t>
            </a:r>
          </a:p>
        </p:txBody>
      </p:sp>
      <p:pic>
        <p:nvPicPr>
          <p:cNvPr id="4" name="Picture 3">
            <a:extLst>
              <a:ext uri="{FF2B5EF4-FFF2-40B4-BE49-F238E27FC236}">
                <a16:creationId xmlns:a16="http://schemas.microsoft.com/office/drawing/2014/main" id="{EC484D50-6B5A-0E40-A16A-DF5E8AA9BC5D}"/>
              </a:ext>
            </a:extLst>
          </p:cNvPr>
          <p:cNvPicPr>
            <a:picLocks noChangeAspect="1"/>
          </p:cNvPicPr>
          <p:nvPr/>
        </p:nvPicPr>
        <p:blipFill>
          <a:blip r:embed="rId2"/>
          <a:stretch>
            <a:fillRect/>
          </a:stretch>
        </p:blipFill>
        <p:spPr>
          <a:xfrm>
            <a:off x="9851573" y="4685904"/>
            <a:ext cx="2310265" cy="1415241"/>
          </a:xfrm>
          <a:prstGeom prst="rect">
            <a:avLst/>
          </a:prstGeom>
        </p:spPr>
      </p:pic>
      <p:sp>
        <p:nvSpPr>
          <p:cNvPr id="5" name="Rectangle 4">
            <a:extLst>
              <a:ext uri="{FF2B5EF4-FFF2-40B4-BE49-F238E27FC236}">
                <a16:creationId xmlns:a16="http://schemas.microsoft.com/office/drawing/2014/main" id="{6C1E6618-CF81-9141-BA69-DB1DCF116137}"/>
              </a:ext>
            </a:extLst>
          </p:cNvPr>
          <p:cNvSpPr/>
          <p:nvPr/>
        </p:nvSpPr>
        <p:spPr>
          <a:xfrm>
            <a:off x="9956578" y="6312894"/>
            <a:ext cx="2100254" cy="369332"/>
          </a:xfrm>
          <a:prstGeom prst="rect">
            <a:avLst/>
          </a:prstGeom>
        </p:spPr>
        <p:txBody>
          <a:bodyPr wrap="none">
            <a:spAutoFit/>
          </a:bodyPr>
          <a:lstStyle/>
          <a:p>
            <a:pPr algn="ctr"/>
            <a:r>
              <a:rPr lang="fi-FI" dirty="0">
                <a:hlinkClick r:id="rId3"/>
              </a:rPr>
              <a:t>https://nodejs.org/</a:t>
            </a:r>
            <a:endParaRPr lang="fi-FI" dirty="0"/>
          </a:p>
        </p:txBody>
      </p:sp>
      <p:pic>
        <p:nvPicPr>
          <p:cNvPr id="6" name="Picture 5">
            <a:extLst>
              <a:ext uri="{FF2B5EF4-FFF2-40B4-BE49-F238E27FC236}">
                <a16:creationId xmlns:a16="http://schemas.microsoft.com/office/drawing/2014/main" id="{2CFD3035-DE67-48A0-984C-0CEB2A9A966E}"/>
              </a:ext>
            </a:extLst>
          </p:cNvPr>
          <p:cNvPicPr>
            <a:picLocks noChangeAspect="1"/>
          </p:cNvPicPr>
          <p:nvPr/>
        </p:nvPicPr>
        <p:blipFill>
          <a:blip r:embed="rId4"/>
          <a:stretch>
            <a:fillRect/>
          </a:stretch>
        </p:blipFill>
        <p:spPr>
          <a:xfrm>
            <a:off x="464400" y="4805362"/>
            <a:ext cx="8705850" cy="1952625"/>
          </a:xfrm>
          <a:prstGeom prst="rect">
            <a:avLst/>
          </a:prstGeom>
        </p:spPr>
      </p:pic>
    </p:spTree>
    <p:extLst>
      <p:ext uri="{BB962C8B-B14F-4D97-AF65-F5344CB8AC3E}">
        <p14:creationId xmlns:p14="http://schemas.microsoft.com/office/powerpoint/2010/main" val="246218909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6204A8D-57A9-EA4F-A26E-B5BB969BD16F}"/>
              </a:ext>
            </a:extLst>
          </p:cNvPr>
          <p:cNvSpPr>
            <a:spLocks noGrp="1"/>
          </p:cNvSpPr>
          <p:nvPr>
            <p:ph type="body" sz="quarter" idx="10"/>
          </p:nvPr>
        </p:nvSpPr>
        <p:spPr>
          <a:xfrm>
            <a:off x="274638" y="1212850"/>
            <a:ext cx="11887200" cy="2649956"/>
          </a:xfrm>
        </p:spPr>
        <p:txBody>
          <a:bodyPr/>
          <a:lstStyle/>
          <a:p>
            <a:pPr>
              <a:buFont typeface="Wingdings" panose="05000000000000000000" pitchFamily="2" charset="2"/>
              <a:buChar char="§"/>
            </a:pPr>
            <a:r>
              <a:rPr lang="en-US" dirty="0">
                <a:latin typeface="Calibri (Body)"/>
              </a:rPr>
              <a:t>NPM is a package manager for Node.js based projects</a:t>
            </a:r>
          </a:p>
          <a:p>
            <a:pPr lvl="1">
              <a:buFont typeface="Wingdings" panose="05000000000000000000" pitchFamily="2" charset="2"/>
              <a:buChar char="ü"/>
            </a:pPr>
            <a:r>
              <a:rPr lang="en-US" dirty="0">
                <a:latin typeface="Calibri (Body)"/>
              </a:rPr>
              <a:t>Similar to NuGet that is the .NET Framework package manager</a:t>
            </a:r>
          </a:p>
          <a:p>
            <a:pPr>
              <a:buFont typeface="Wingdings" panose="05000000000000000000" pitchFamily="2" charset="2"/>
              <a:buChar char="§"/>
            </a:pPr>
            <a:endParaRPr lang="en-US" dirty="0">
              <a:latin typeface="Calibri (Body)"/>
            </a:endParaRPr>
          </a:p>
          <a:p>
            <a:pPr>
              <a:buFont typeface="Wingdings" panose="05000000000000000000" pitchFamily="2" charset="2"/>
              <a:buChar char="§"/>
            </a:pPr>
            <a:r>
              <a:rPr lang="en-US" dirty="0">
                <a:latin typeface="Calibri (Body)"/>
              </a:rPr>
              <a:t>Client tool used to acquire packages from the NPM registry: </a:t>
            </a:r>
            <a:r>
              <a:rPr lang="en-US" dirty="0">
                <a:latin typeface="Calibri (Body)"/>
                <a:hlinkClick r:id="rId2"/>
              </a:rPr>
              <a:t>https://www.npmjs.com</a:t>
            </a:r>
            <a:r>
              <a:rPr lang="en-US" dirty="0">
                <a:latin typeface="Calibri (Body)"/>
              </a:rPr>
              <a:t> </a:t>
            </a:r>
          </a:p>
          <a:p>
            <a:pPr lvl="1">
              <a:buFont typeface="Wingdings" panose="05000000000000000000" pitchFamily="2" charset="2"/>
              <a:buChar char="ü"/>
            </a:pPr>
            <a:r>
              <a:rPr lang="en-US" dirty="0">
                <a:latin typeface="Calibri (Body)"/>
              </a:rPr>
              <a:t>Similar to NuGet that’s the client tool for the NuGet registry: </a:t>
            </a:r>
            <a:r>
              <a:rPr lang="en-US" dirty="0">
                <a:latin typeface="Calibri (Body)"/>
                <a:hlinkClick r:id="rId3"/>
              </a:rPr>
              <a:t>https://www.nuget.org</a:t>
            </a:r>
            <a:r>
              <a:rPr lang="en-US" dirty="0">
                <a:latin typeface="Calibri (Body)"/>
              </a:rPr>
              <a:t> </a:t>
            </a:r>
          </a:p>
          <a:p>
            <a:pPr lvl="1">
              <a:buFont typeface="Wingdings" panose="05000000000000000000" pitchFamily="2" charset="2"/>
              <a:buChar char="§"/>
            </a:pPr>
            <a:endParaRPr lang="en-US" dirty="0">
              <a:latin typeface="Calibri (Body)"/>
            </a:endParaRPr>
          </a:p>
          <a:p>
            <a:pPr>
              <a:buFont typeface="Wingdings" panose="05000000000000000000" pitchFamily="2" charset="2"/>
              <a:buChar char="§"/>
            </a:pPr>
            <a:r>
              <a:rPr lang="en-US" dirty="0">
                <a:latin typeface="Calibri (Body)"/>
              </a:rPr>
              <a:t>Included with the default Node.js install</a:t>
            </a:r>
          </a:p>
        </p:txBody>
      </p:sp>
      <p:sp>
        <p:nvSpPr>
          <p:cNvPr id="2" name="Title 1"/>
          <p:cNvSpPr>
            <a:spLocks noGrp="1"/>
          </p:cNvSpPr>
          <p:nvPr>
            <p:ph type="title"/>
          </p:nvPr>
        </p:nvSpPr>
        <p:spPr>
          <a:xfrm>
            <a:off x="587838" y="198726"/>
            <a:ext cx="11574000" cy="443198"/>
          </a:xfrm>
        </p:spPr>
        <p:txBody>
          <a:bodyPr/>
          <a:lstStyle/>
          <a:p>
            <a:r>
              <a:rPr lang="en-US" sz="3200" dirty="0">
                <a:latin typeface="Calibri" panose="020F0502020204030204" pitchFamily="34" charset="0"/>
                <a:cs typeface="Calibri" panose="020F0502020204030204" pitchFamily="34" charset="0"/>
              </a:rPr>
              <a:t>NPM – Node Package Manager</a:t>
            </a:r>
            <a:endParaRPr lang="fi-FI" sz="3200" dirty="0">
              <a:latin typeface="Calibri" panose="020F0502020204030204" pitchFamily="34" charset="0"/>
              <a:cs typeface="Calibri" panose="020F0502020204030204" pitchFamily="34" charset="0"/>
            </a:endParaRPr>
          </a:p>
        </p:txBody>
      </p:sp>
      <p:pic>
        <p:nvPicPr>
          <p:cNvPr id="4" name="Picture 4" descr="https://upload.wikimedia.org/wikipedia/commons/thumb/d/db/Npm-logo.svg/320px-Npm-logo.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2629" y="5447856"/>
            <a:ext cx="2132387" cy="8263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9612687" y="6333717"/>
            <a:ext cx="2672270" cy="369332"/>
          </a:xfrm>
          <a:prstGeom prst="rect">
            <a:avLst/>
          </a:prstGeom>
        </p:spPr>
        <p:txBody>
          <a:bodyPr wrap="none">
            <a:spAutoFit/>
          </a:bodyPr>
          <a:lstStyle/>
          <a:p>
            <a:pPr algn="ctr"/>
            <a:r>
              <a:rPr lang="fi-FI" dirty="0">
                <a:hlinkClick r:id="rId2"/>
              </a:rPr>
              <a:t>https://www.npmjs.com</a:t>
            </a:r>
            <a:r>
              <a:rPr lang="fi-FI" dirty="0"/>
              <a:t> </a:t>
            </a:r>
          </a:p>
        </p:txBody>
      </p:sp>
    </p:spTree>
    <p:extLst>
      <p:ext uri="{BB962C8B-B14F-4D97-AF65-F5344CB8AC3E}">
        <p14:creationId xmlns:p14="http://schemas.microsoft.com/office/powerpoint/2010/main" val="220529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62170ACF-777C-B342-A28C-86C86793F29C}"/>
              </a:ext>
            </a:extLst>
          </p:cNvPr>
          <p:cNvSpPr>
            <a:spLocks noGrp="1"/>
          </p:cNvSpPr>
          <p:nvPr>
            <p:ph type="body" sz="quarter" idx="10"/>
          </p:nvPr>
        </p:nvSpPr>
        <p:spPr>
          <a:xfrm>
            <a:off x="587838" y="1451429"/>
            <a:ext cx="11574000" cy="4125425"/>
          </a:xfrm>
        </p:spPr>
        <p:txBody>
          <a:bodyPr/>
          <a:lstStyle/>
          <a:p>
            <a:pPr>
              <a:lnSpc>
                <a:spcPct val="140000"/>
              </a:lnSpc>
              <a:buFont typeface="Wingdings" panose="05000000000000000000" pitchFamily="2" charset="2"/>
              <a:buChar char="ü"/>
            </a:pPr>
            <a:r>
              <a:rPr lang="en-US" dirty="0">
                <a:latin typeface="Calibri (Body)"/>
              </a:rPr>
              <a:t>Scaffolding engine that executes generators</a:t>
            </a:r>
          </a:p>
          <a:p>
            <a:pPr>
              <a:lnSpc>
                <a:spcPct val="140000"/>
              </a:lnSpc>
              <a:buFont typeface="Wingdings" panose="05000000000000000000" pitchFamily="2" charset="2"/>
              <a:buChar char="ü"/>
            </a:pPr>
            <a:r>
              <a:rPr lang="en-US" dirty="0">
                <a:latin typeface="Calibri (Body)"/>
              </a:rPr>
              <a:t>Generators prompt user with questions</a:t>
            </a:r>
          </a:p>
          <a:p>
            <a:pPr>
              <a:lnSpc>
                <a:spcPct val="140000"/>
              </a:lnSpc>
              <a:buFont typeface="Wingdings" panose="05000000000000000000" pitchFamily="2" charset="2"/>
              <a:buChar char="ü"/>
            </a:pPr>
            <a:r>
              <a:rPr lang="en-US" dirty="0">
                <a:latin typeface="Calibri (Body)"/>
              </a:rPr>
              <a:t>Generates project scaffolding (folders &amp; files) </a:t>
            </a:r>
            <a:br>
              <a:rPr lang="en-US" dirty="0">
                <a:latin typeface="Calibri (Body)"/>
              </a:rPr>
            </a:br>
            <a:r>
              <a:rPr lang="en-US" dirty="0">
                <a:latin typeface="Calibri (Body)"/>
              </a:rPr>
              <a:t>for projects</a:t>
            </a:r>
          </a:p>
          <a:p>
            <a:pPr>
              <a:lnSpc>
                <a:spcPct val="140000"/>
              </a:lnSpc>
              <a:buFont typeface="Wingdings" panose="05000000000000000000" pitchFamily="2" charset="2"/>
              <a:buChar char="ü"/>
            </a:pPr>
            <a:r>
              <a:rPr lang="en-US" dirty="0">
                <a:latin typeface="Calibri (Body)"/>
              </a:rPr>
              <a:t>Microsoft provides SharePoint Framework generator</a:t>
            </a:r>
          </a:p>
          <a:p>
            <a:pPr>
              <a:lnSpc>
                <a:spcPct val="140000"/>
              </a:lnSpc>
              <a:buFont typeface="Wingdings" panose="05000000000000000000" pitchFamily="2" charset="2"/>
              <a:buChar char="ü"/>
            </a:pPr>
            <a:r>
              <a:rPr lang="en-US" dirty="0">
                <a:latin typeface="Calibri (Body)"/>
              </a:rPr>
              <a:t>Installed on your dev environment with NPM</a:t>
            </a:r>
            <a:endParaRPr lang="fi-FI" dirty="0">
              <a:latin typeface="Calibri (Body)"/>
            </a:endParaRPr>
          </a:p>
          <a:p>
            <a:pPr>
              <a:lnSpc>
                <a:spcPct val="140000"/>
              </a:lnSpc>
              <a:buFont typeface="Wingdings" panose="05000000000000000000" pitchFamily="2" charset="2"/>
              <a:buChar char="ü"/>
            </a:pPr>
            <a:endParaRPr lang="en-US" dirty="0">
              <a:latin typeface="Calibri (Body)"/>
            </a:endParaRPr>
          </a:p>
        </p:txBody>
      </p:sp>
      <p:sp>
        <p:nvSpPr>
          <p:cNvPr id="2" name="Title 1"/>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Yeoman – Project Scaffolding Generator</a:t>
            </a:r>
            <a:endParaRPr lang="fi-FI" sz="32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9756" y="4357492"/>
            <a:ext cx="2362633" cy="2046773"/>
          </a:xfrm>
          <a:prstGeom prst="rect">
            <a:avLst/>
          </a:prstGeom>
        </p:spPr>
      </p:pic>
      <p:sp>
        <p:nvSpPr>
          <p:cNvPr id="8" name="Text Placeholder 4"/>
          <p:cNvSpPr txBox="1">
            <a:spLocks/>
          </p:cNvSpPr>
          <p:nvPr/>
        </p:nvSpPr>
        <p:spPr>
          <a:xfrm>
            <a:off x="274638" y="2781838"/>
            <a:ext cx="11887200" cy="2523768"/>
          </a:xfrm>
          <a:prstGeom prst="rect">
            <a:avLst/>
          </a:prstGeom>
        </p:spPr>
        <p:txBody>
          <a:bodyPr vert="horz" lIns="91440" tIns="45720" rIns="182880" bIns="45720"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lgn="l">
              <a:lnSpc>
                <a:spcPct val="90000"/>
              </a:lnSpc>
              <a:spcBef>
                <a:spcPct val="20000"/>
              </a:spcBef>
              <a:buSzPct val="90000"/>
              <a:buFont typeface="Arial" pitchFamily="34" charset="0"/>
              <a:buChar char="•"/>
            </a:pPr>
            <a:endParaRPr lang="fi-FI" sz="4000" dirty="0">
              <a:gradFill>
                <a:gsLst>
                  <a:gs pos="92515">
                    <a:srgbClr val="262626"/>
                  </a:gs>
                  <a:gs pos="75000">
                    <a:srgbClr val="262626"/>
                  </a:gs>
                </a:gsLst>
                <a:lin ang="5400000" scaled="0"/>
              </a:gradFill>
              <a:latin typeface="+mj-lt"/>
            </a:endParaRPr>
          </a:p>
        </p:txBody>
      </p:sp>
      <p:sp>
        <p:nvSpPr>
          <p:cNvPr id="7" name="Rectangle 6"/>
          <p:cNvSpPr/>
          <p:nvPr/>
        </p:nvSpPr>
        <p:spPr>
          <a:xfrm>
            <a:off x="9920544" y="6365446"/>
            <a:ext cx="1951625" cy="369332"/>
          </a:xfrm>
          <a:prstGeom prst="rect">
            <a:avLst/>
          </a:prstGeom>
        </p:spPr>
        <p:txBody>
          <a:bodyPr wrap="none">
            <a:spAutoFit/>
          </a:bodyPr>
          <a:lstStyle/>
          <a:p>
            <a:pPr algn="ctr"/>
            <a:r>
              <a:rPr lang="fi-FI" dirty="0">
                <a:hlinkClick r:id="rId4"/>
              </a:rPr>
              <a:t>http://yeoman.io</a:t>
            </a:r>
            <a:r>
              <a:rPr lang="fi-FI" dirty="0"/>
              <a:t> </a:t>
            </a:r>
          </a:p>
        </p:txBody>
      </p:sp>
      <p:sp>
        <p:nvSpPr>
          <p:cNvPr id="15" name="Rectangle 2">
            <a:extLst>
              <a:ext uri="{FF2B5EF4-FFF2-40B4-BE49-F238E27FC236}">
                <a16:creationId xmlns:a16="http://schemas.microsoft.com/office/drawing/2014/main" id="{F34728EF-F7FD-8C47-8FF6-E84F085F43CC}"/>
              </a:ext>
            </a:extLst>
          </p:cNvPr>
          <p:cNvSpPr>
            <a:spLocks noChangeArrowheads="1"/>
          </p:cNvSpPr>
          <p:nvPr/>
        </p:nvSpPr>
        <p:spPr bwMode="auto">
          <a:xfrm>
            <a:off x="464400" y="5234092"/>
            <a:ext cx="8749906" cy="956773"/>
          </a:xfrm>
          <a:prstGeom prst="rect">
            <a:avLst/>
          </a:prstGeom>
          <a:solidFill>
            <a:schemeClr val="tx2"/>
          </a:solidFill>
          <a:ln>
            <a:noFill/>
          </a:ln>
          <a:effec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a:solidFill>
                  <a:schemeClr val="bg1"/>
                </a:solidFill>
                <a:latin typeface="Consolas" panose="020B0609020204030204" pitchFamily="49" charset="0"/>
                <a:cs typeface="Times New Roman" panose="02020603050405020304" pitchFamily="18" charset="0"/>
              </a:rPr>
              <a:t>npm install -g </a:t>
            </a:r>
            <a:r>
              <a:rPr lang="sv-SE" altLang="en-US" sz="2400" dirty="0" err="1">
                <a:solidFill>
                  <a:schemeClr val="bg1"/>
                </a:solidFill>
                <a:latin typeface="Consolas" panose="020B0609020204030204" pitchFamily="49" charset="0"/>
                <a:cs typeface="Times New Roman" panose="02020603050405020304" pitchFamily="18" charset="0"/>
              </a:rPr>
              <a:t>yo</a:t>
            </a:r>
            <a:endParaRPr lang="sv-SE" altLang="en-US" sz="2400" u="sng" dirty="0">
              <a:solidFill>
                <a:schemeClr val="bg1"/>
              </a:solidFill>
              <a:latin typeface="Consolas" panose="020B0609020204030204" pitchFamily="49" charset="0"/>
              <a:cs typeface="Times New Roman" panose="02020603050405020304" pitchFamily="18" charset="0"/>
            </a:endParaRPr>
          </a:p>
          <a:p>
            <a:pPr defTabSz="914400" eaLnBrk="0" fontAlgn="base" hangingPunct="0">
              <a:spcBef>
                <a:spcPct val="0"/>
              </a:spcBef>
              <a:spcAft>
                <a:spcPct val="0"/>
              </a:spcAft>
            </a:pPr>
            <a:r>
              <a:rPr lang="sv-SE" altLang="en-US" sz="2400" u="sng" dirty="0" err="1">
                <a:solidFill>
                  <a:schemeClr val="bg1"/>
                </a:solidFill>
                <a:latin typeface="Consolas" panose="020B0609020204030204" pitchFamily="49" charset="0"/>
                <a:cs typeface="Times New Roman" panose="02020603050405020304" pitchFamily="18" charset="0"/>
              </a:rPr>
              <a:t>npm</a:t>
            </a:r>
            <a:r>
              <a:rPr lang="sv-SE" altLang="en-US" sz="2400" u="sng" dirty="0">
                <a:solidFill>
                  <a:schemeClr val="bg1"/>
                </a:solidFill>
                <a:latin typeface="Consolas" panose="020B0609020204030204" pitchFamily="49" charset="0"/>
                <a:cs typeface="Times New Roman" panose="02020603050405020304" pitchFamily="18" charset="0"/>
              </a:rPr>
              <a:t> </a:t>
            </a:r>
            <a:r>
              <a:rPr lang="sv-SE" altLang="en-US" sz="2400" u="sng" dirty="0" err="1">
                <a:solidFill>
                  <a:schemeClr val="bg1"/>
                </a:solidFill>
                <a:latin typeface="Consolas" panose="020B0609020204030204" pitchFamily="49" charset="0"/>
                <a:cs typeface="Times New Roman" panose="02020603050405020304" pitchFamily="18" charset="0"/>
              </a:rPr>
              <a:t>install</a:t>
            </a:r>
            <a:r>
              <a:rPr lang="sv-SE" altLang="en-US" sz="2400" u="sng" dirty="0">
                <a:solidFill>
                  <a:schemeClr val="bg1"/>
                </a:solidFill>
                <a:latin typeface="Consolas" panose="020B0609020204030204" pitchFamily="49" charset="0"/>
                <a:cs typeface="Times New Roman" panose="02020603050405020304" pitchFamily="18" charset="0"/>
              </a:rPr>
              <a:t> -g @</a:t>
            </a:r>
            <a:r>
              <a:rPr lang="sv-SE" altLang="en-US" sz="2400" u="sng" dirty="0" err="1">
                <a:solidFill>
                  <a:schemeClr val="bg1"/>
                </a:solidFill>
                <a:latin typeface="Consolas" panose="020B0609020204030204" pitchFamily="49" charset="0"/>
                <a:cs typeface="Times New Roman" panose="02020603050405020304" pitchFamily="18" charset="0"/>
              </a:rPr>
              <a:t>microsoft</a:t>
            </a:r>
            <a:r>
              <a:rPr lang="sv-SE" altLang="en-US" sz="2400" u="sng" dirty="0">
                <a:solidFill>
                  <a:schemeClr val="bg1"/>
                </a:solidFill>
                <a:latin typeface="Consolas" panose="020B0609020204030204" pitchFamily="49" charset="0"/>
                <a:cs typeface="Times New Roman" panose="02020603050405020304" pitchFamily="18" charset="0"/>
              </a:rPr>
              <a:t>/gene</a:t>
            </a:r>
            <a:r>
              <a:rPr lang="sv-SE" altLang="en-US" sz="2400" dirty="0">
                <a:solidFill>
                  <a:schemeClr val="bg1"/>
                </a:solidFill>
                <a:latin typeface="Consolas" panose="020B0609020204030204" pitchFamily="49" charset="0"/>
                <a:cs typeface="Times New Roman" panose="02020603050405020304" pitchFamily="18" charset="0"/>
              </a:rPr>
              <a:t>rator-</a:t>
            </a:r>
            <a:r>
              <a:rPr lang="sv-SE" altLang="en-US" sz="2400" dirty="0" err="1">
                <a:solidFill>
                  <a:schemeClr val="bg1"/>
                </a:solidFill>
                <a:latin typeface="Consolas" panose="020B0609020204030204" pitchFamily="49" charset="0"/>
                <a:cs typeface="Times New Roman" panose="02020603050405020304" pitchFamily="18" charset="0"/>
              </a:rPr>
              <a:t>sharepoint</a:t>
            </a:r>
            <a:endParaRPr lang="sv-SE" altLang="en-US" sz="2400" dirty="0">
              <a:solidFill>
                <a:schemeClr val="bg1"/>
              </a:solidFill>
              <a:latin typeface="Consolas" panose="020B0609020204030204" pitchFamily="49" charset="0"/>
              <a:cs typeface="Times New Roman" panose="02020603050405020304" pitchFamily="18" charset="0"/>
            </a:endParaRPr>
          </a:p>
        </p:txBody>
      </p:sp>
    </p:spTree>
    <p:extLst>
      <p:ext uri="{BB962C8B-B14F-4D97-AF65-F5344CB8AC3E}">
        <p14:creationId xmlns:p14="http://schemas.microsoft.com/office/powerpoint/2010/main" val="14015164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5381386-5852-4946-B49E-C43E71BE2505}"/>
              </a:ext>
            </a:extLst>
          </p:cNvPr>
          <p:cNvSpPr>
            <a:spLocks noGrp="1"/>
          </p:cNvSpPr>
          <p:nvPr>
            <p:ph type="body" sz="quarter" idx="10"/>
          </p:nvPr>
        </p:nvSpPr>
        <p:spPr>
          <a:xfrm>
            <a:off x="274638" y="1212850"/>
            <a:ext cx="11887200" cy="4420890"/>
          </a:xfrm>
        </p:spPr>
        <p:txBody>
          <a:bodyPr/>
          <a:lstStyle/>
          <a:p>
            <a:pPr>
              <a:lnSpc>
                <a:spcPct val="140000"/>
              </a:lnSpc>
              <a:buFont typeface="Wingdings" panose="05000000000000000000" pitchFamily="2" charset="2"/>
              <a:buChar char="§"/>
            </a:pPr>
            <a:r>
              <a:rPr lang="en-US" dirty="0">
                <a:latin typeface="Calibri (Body)"/>
              </a:rPr>
              <a:t>Gulp is a task runner for projects</a:t>
            </a:r>
          </a:p>
          <a:p>
            <a:pPr lvl="1">
              <a:lnSpc>
                <a:spcPct val="140000"/>
              </a:lnSpc>
              <a:buFont typeface="Wingdings" panose="05000000000000000000" pitchFamily="2" charset="2"/>
              <a:buChar char="ü"/>
            </a:pPr>
            <a:r>
              <a:rPr lang="en-US" dirty="0">
                <a:latin typeface="Calibri (Body)"/>
              </a:rPr>
              <a:t>Similar to </a:t>
            </a:r>
            <a:r>
              <a:rPr lang="en-US" dirty="0" err="1">
                <a:latin typeface="Calibri (Body)"/>
              </a:rPr>
              <a:t>MSBuild</a:t>
            </a:r>
            <a:r>
              <a:rPr lang="en-US" dirty="0">
                <a:latin typeface="Calibri (Body)"/>
              </a:rPr>
              <a:t> that is the .NET Framework task runner</a:t>
            </a:r>
          </a:p>
          <a:p>
            <a:pPr>
              <a:lnSpc>
                <a:spcPct val="140000"/>
              </a:lnSpc>
              <a:buFont typeface="Wingdings" panose="05000000000000000000" pitchFamily="2" charset="2"/>
              <a:buChar char="§"/>
            </a:pPr>
            <a:r>
              <a:rPr lang="en-US" dirty="0">
                <a:latin typeface="Calibri (Body)"/>
              </a:rPr>
              <a:t>Tasks are defined with JavaScript</a:t>
            </a:r>
          </a:p>
          <a:p>
            <a:pPr lvl="1">
              <a:lnSpc>
                <a:spcPct val="140000"/>
              </a:lnSpc>
              <a:buFont typeface="Wingdings" panose="05000000000000000000" pitchFamily="2" charset="2"/>
              <a:buChar char="ü"/>
            </a:pPr>
            <a:r>
              <a:rPr lang="en-US" dirty="0">
                <a:latin typeface="Calibri (Body)"/>
              </a:rPr>
              <a:t>Similar to </a:t>
            </a:r>
            <a:r>
              <a:rPr lang="en-US" dirty="0" err="1">
                <a:latin typeface="Calibri (Body)"/>
              </a:rPr>
              <a:t>MSBuild</a:t>
            </a:r>
            <a:r>
              <a:rPr lang="en-US" dirty="0">
                <a:latin typeface="Calibri (Body)"/>
              </a:rPr>
              <a:t> tasks defined in XML</a:t>
            </a:r>
          </a:p>
          <a:p>
            <a:pPr>
              <a:lnSpc>
                <a:spcPct val="140000"/>
              </a:lnSpc>
              <a:buFont typeface="Wingdings" panose="05000000000000000000" pitchFamily="2" charset="2"/>
              <a:buChar char="§"/>
            </a:pPr>
            <a:r>
              <a:rPr lang="en-US" dirty="0">
                <a:latin typeface="Calibri (Body)"/>
              </a:rPr>
              <a:t>Performs common tasks: compile, package, </a:t>
            </a:r>
            <a:br>
              <a:rPr lang="en-US" dirty="0">
                <a:latin typeface="Calibri (Body)"/>
              </a:rPr>
            </a:br>
            <a:r>
              <a:rPr lang="en-US" dirty="0">
                <a:latin typeface="Calibri (Body)"/>
              </a:rPr>
              <a:t>start test process, etc.</a:t>
            </a:r>
          </a:p>
          <a:p>
            <a:pPr>
              <a:lnSpc>
                <a:spcPct val="140000"/>
              </a:lnSpc>
              <a:buFont typeface="Wingdings" panose="05000000000000000000" pitchFamily="2" charset="2"/>
              <a:buChar char="§"/>
            </a:pPr>
            <a:r>
              <a:rPr lang="en-US" dirty="0">
                <a:latin typeface="Calibri (Body)"/>
              </a:rPr>
              <a:t>Microsoft has created all required tasks</a:t>
            </a:r>
          </a:p>
          <a:p>
            <a:pPr>
              <a:lnSpc>
                <a:spcPct val="140000"/>
              </a:lnSpc>
            </a:pPr>
            <a:endParaRPr lang="en-US" dirty="0">
              <a:latin typeface="Calibri (Body)"/>
            </a:endParaRPr>
          </a:p>
        </p:txBody>
      </p:sp>
      <p:sp>
        <p:nvSpPr>
          <p:cNvPr id="2" name="Title 1"/>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Gulp – Task Runner</a:t>
            </a:r>
            <a:endParaRPr lang="fi-FI" sz="32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3"/>
          <a:stretch>
            <a:fillRect/>
          </a:stretch>
        </p:blipFill>
        <p:spPr>
          <a:xfrm>
            <a:off x="10622910" y="4388450"/>
            <a:ext cx="816224" cy="1834311"/>
          </a:xfrm>
          <a:prstGeom prst="rect">
            <a:avLst/>
          </a:prstGeom>
        </p:spPr>
      </p:pic>
      <p:sp>
        <p:nvSpPr>
          <p:cNvPr id="11" name="Text Placeholder 4"/>
          <p:cNvSpPr txBox="1">
            <a:spLocks/>
          </p:cNvSpPr>
          <p:nvPr/>
        </p:nvSpPr>
        <p:spPr>
          <a:xfrm>
            <a:off x="274638" y="2781838"/>
            <a:ext cx="11887200" cy="2523768"/>
          </a:xfrm>
          <a:prstGeom prst="rect">
            <a:avLst/>
          </a:prstGeom>
        </p:spPr>
        <p:txBody>
          <a:bodyPr vert="horz" lIns="91440" tIns="45720" rIns="182880" bIns="45720"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lgn="l">
              <a:lnSpc>
                <a:spcPct val="90000"/>
              </a:lnSpc>
              <a:spcBef>
                <a:spcPct val="20000"/>
              </a:spcBef>
              <a:buSzPct val="90000"/>
              <a:buFont typeface="Arial" pitchFamily="34" charset="0"/>
              <a:buChar char="•"/>
            </a:pPr>
            <a:endParaRPr lang="en-US" sz="4000" dirty="0">
              <a:gradFill>
                <a:gsLst>
                  <a:gs pos="92515">
                    <a:srgbClr val="262626"/>
                  </a:gs>
                  <a:gs pos="75000">
                    <a:srgbClr val="262626"/>
                  </a:gs>
                </a:gsLst>
                <a:lin ang="5400000" scaled="0"/>
              </a:gradFill>
              <a:latin typeface="+mj-lt"/>
            </a:endParaRPr>
          </a:p>
        </p:txBody>
      </p:sp>
      <p:sp>
        <p:nvSpPr>
          <p:cNvPr id="3" name="Rectangle 2"/>
          <p:cNvSpPr/>
          <p:nvPr/>
        </p:nvSpPr>
        <p:spPr>
          <a:xfrm>
            <a:off x="10029786" y="6216670"/>
            <a:ext cx="2002471" cy="369332"/>
          </a:xfrm>
          <a:prstGeom prst="rect">
            <a:avLst/>
          </a:prstGeom>
        </p:spPr>
        <p:txBody>
          <a:bodyPr wrap="none">
            <a:spAutoFit/>
          </a:bodyPr>
          <a:lstStyle/>
          <a:p>
            <a:pPr algn="ctr"/>
            <a:r>
              <a:rPr lang="fi-FI" dirty="0">
                <a:hlinkClick r:id="rId4"/>
              </a:rPr>
              <a:t>http://gulpjs.com</a:t>
            </a:r>
            <a:r>
              <a:rPr lang="fi-FI" dirty="0"/>
              <a:t> </a:t>
            </a:r>
          </a:p>
        </p:txBody>
      </p:sp>
      <p:sp>
        <p:nvSpPr>
          <p:cNvPr id="15" name="Rectangle 2">
            <a:extLst>
              <a:ext uri="{FF2B5EF4-FFF2-40B4-BE49-F238E27FC236}">
                <a16:creationId xmlns:a16="http://schemas.microsoft.com/office/drawing/2014/main" id="{4F45946D-B91D-7E4B-BF61-757FB6638C32}"/>
              </a:ext>
            </a:extLst>
          </p:cNvPr>
          <p:cNvSpPr>
            <a:spLocks noChangeArrowheads="1"/>
          </p:cNvSpPr>
          <p:nvPr/>
        </p:nvSpPr>
        <p:spPr bwMode="auto">
          <a:xfrm>
            <a:off x="464400" y="5305605"/>
            <a:ext cx="8749906" cy="587441"/>
          </a:xfrm>
          <a:prstGeom prst="rect">
            <a:avLst/>
          </a:prstGeom>
          <a:solidFill>
            <a:schemeClr val="tx2"/>
          </a:solidFill>
          <a:ln>
            <a:noFill/>
          </a:ln>
          <a:effec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a:solidFill>
                  <a:schemeClr val="bg1"/>
                </a:solidFill>
                <a:latin typeface="Consolas" panose="020B0609020204030204" pitchFamily="49" charset="0"/>
                <a:cs typeface="Times New Roman" panose="02020603050405020304" pitchFamily="18" charset="0"/>
              </a:rPr>
              <a:t>npm install -g </a:t>
            </a:r>
            <a:r>
              <a:rPr lang="sv-SE" altLang="en-US" sz="2400" dirty="0" err="1">
                <a:solidFill>
                  <a:schemeClr val="bg1"/>
                </a:solidFill>
                <a:latin typeface="Consolas" panose="020B0609020204030204" pitchFamily="49" charset="0"/>
                <a:cs typeface="Times New Roman" panose="02020603050405020304" pitchFamily="18" charset="0"/>
              </a:rPr>
              <a:t>gulp</a:t>
            </a:r>
            <a:endParaRPr lang="sv-SE" altLang="en-US" sz="2400" dirty="0">
              <a:solidFill>
                <a:schemeClr val="bg1"/>
              </a:solidFill>
              <a:latin typeface="Consolas" panose="020B0609020204030204" pitchFamily="49" charset="0"/>
              <a:cs typeface="Times New Roman" panose="02020603050405020304" pitchFamily="18" charset="0"/>
            </a:endParaRPr>
          </a:p>
        </p:txBody>
      </p:sp>
    </p:spTree>
    <p:extLst>
      <p:ext uri="{BB962C8B-B14F-4D97-AF65-F5344CB8AC3E}">
        <p14:creationId xmlns:p14="http://schemas.microsoft.com/office/powerpoint/2010/main" val="323734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325847" cy="4143891"/>
          </a:xfrm>
        </p:spPr>
        <p:txBody>
          <a:bodyPr/>
          <a:lstStyle/>
          <a:p>
            <a:pPr>
              <a:lnSpc>
                <a:spcPct val="140000"/>
              </a:lnSpc>
              <a:spcBef>
                <a:spcPts val="0"/>
              </a:spcBef>
              <a:buFont typeface="Wingdings" panose="05000000000000000000" pitchFamily="2" charset="2"/>
              <a:buChar char="§"/>
            </a:pPr>
            <a:r>
              <a:rPr lang="en-US" dirty="0">
                <a:latin typeface="Calibri (Body)"/>
              </a:rPr>
              <a:t>Typed superset of JavaScript</a:t>
            </a:r>
          </a:p>
          <a:p>
            <a:pPr>
              <a:lnSpc>
                <a:spcPct val="140000"/>
              </a:lnSpc>
              <a:spcBef>
                <a:spcPts val="0"/>
              </a:spcBef>
              <a:buFont typeface="Wingdings" panose="05000000000000000000" pitchFamily="2" charset="2"/>
              <a:buChar char="§"/>
            </a:pPr>
            <a:r>
              <a:rPr lang="en-US" dirty="0">
                <a:latin typeface="Calibri (Body)"/>
              </a:rPr>
              <a:t>Compiles to plain JavaScript</a:t>
            </a:r>
          </a:p>
          <a:p>
            <a:pPr>
              <a:lnSpc>
                <a:spcPct val="140000"/>
              </a:lnSpc>
              <a:spcBef>
                <a:spcPts val="0"/>
              </a:spcBef>
              <a:buFont typeface="Wingdings" panose="05000000000000000000" pitchFamily="2" charset="2"/>
              <a:buChar char="§"/>
            </a:pPr>
            <a:r>
              <a:rPr lang="en-US" dirty="0">
                <a:latin typeface="Calibri (Body)"/>
              </a:rPr>
              <a:t>Development language for the base templates in </a:t>
            </a:r>
            <a:br>
              <a:rPr lang="en-US" dirty="0">
                <a:latin typeface="Calibri (Body)"/>
              </a:rPr>
            </a:br>
            <a:r>
              <a:rPr lang="en-US" dirty="0">
                <a:latin typeface="Calibri (Body)"/>
              </a:rPr>
              <a:t>SharePoint Framework projects</a:t>
            </a:r>
          </a:p>
          <a:p>
            <a:pPr>
              <a:lnSpc>
                <a:spcPct val="140000"/>
              </a:lnSpc>
              <a:spcBef>
                <a:spcPts val="0"/>
              </a:spcBef>
              <a:buFont typeface="Wingdings" panose="05000000000000000000" pitchFamily="2" charset="2"/>
              <a:buChar char="§"/>
            </a:pPr>
            <a:r>
              <a:rPr lang="en-US" dirty="0">
                <a:latin typeface="Calibri (Body)"/>
              </a:rPr>
              <a:t>You can also integrate native JavaScript to SharePoint Framework customizations * </a:t>
            </a:r>
          </a:p>
          <a:p>
            <a:pPr lvl="1">
              <a:lnSpc>
                <a:spcPct val="140000"/>
              </a:lnSpc>
              <a:spcBef>
                <a:spcPts val="0"/>
              </a:spcBef>
              <a:buFont typeface="Wingdings" panose="05000000000000000000" pitchFamily="2" charset="2"/>
              <a:buChar char="ü"/>
            </a:pPr>
            <a:r>
              <a:rPr lang="en-US" dirty="0">
                <a:latin typeface="Calibri (Body)"/>
              </a:rPr>
              <a:t>No need to rewrite everything</a:t>
            </a:r>
          </a:p>
          <a:p>
            <a:pPr>
              <a:lnSpc>
                <a:spcPct val="140000"/>
              </a:lnSpc>
              <a:spcBef>
                <a:spcPts val="0"/>
              </a:spcBef>
              <a:buFont typeface="Wingdings" panose="05000000000000000000" pitchFamily="2" charset="2"/>
              <a:buChar char="§"/>
            </a:pPr>
            <a:r>
              <a:rPr lang="en-US" dirty="0">
                <a:latin typeface="Calibri (Body)"/>
              </a:rPr>
              <a:t>Version of TypeScript supported by </a:t>
            </a:r>
            <a:r>
              <a:rPr lang="en-US" dirty="0" err="1">
                <a:latin typeface="Calibri (Body)"/>
              </a:rPr>
              <a:t>SPFx</a:t>
            </a:r>
            <a:br>
              <a:rPr lang="en-US" dirty="0">
                <a:latin typeface="Calibri (Body)"/>
              </a:rPr>
            </a:br>
            <a:r>
              <a:rPr lang="en-US" dirty="0">
                <a:latin typeface="Calibri (Body)"/>
              </a:rPr>
              <a:t>included in each </a:t>
            </a:r>
            <a:r>
              <a:rPr lang="en-US" dirty="0" err="1">
                <a:latin typeface="Calibri (Body)"/>
              </a:rPr>
              <a:t>SPFx</a:t>
            </a:r>
            <a:r>
              <a:rPr lang="en-US" dirty="0">
                <a:latin typeface="Calibri (Body)"/>
              </a:rPr>
              <a:t> project</a:t>
            </a:r>
            <a:endParaRPr lang="fi-FI" dirty="0">
              <a:latin typeface="Calibri (Body)"/>
            </a:endParaRPr>
          </a:p>
        </p:txBody>
      </p:sp>
      <p:sp>
        <p:nvSpPr>
          <p:cNvPr id="2" name="Title 1"/>
          <p:cNvSpPr>
            <a:spLocks noGrp="1"/>
          </p:cNvSpPr>
          <p:nvPr>
            <p:ph type="title"/>
          </p:nvPr>
        </p:nvSpPr>
        <p:spPr>
          <a:xfrm>
            <a:off x="431237" y="457039"/>
            <a:ext cx="11574000" cy="443198"/>
          </a:xfrm>
        </p:spPr>
        <p:txBody>
          <a:bodyPr/>
          <a:lstStyle/>
          <a:p>
            <a:r>
              <a:rPr lang="en-US" sz="3200" dirty="0">
                <a:latin typeface="Calibri" panose="020F0502020204030204" pitchFamily="34" charset="0"/>
                <a:cs typeface="Calibri" panose="020F0502020204030204" pitchFamily="34" charset="0"/>
              </a:rPr>
              <a:t>TypeScript – Typed JavaScript</a:t>
            </a:r>
            <a:endParaRPr lang="fi-FI" sz="32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stretch>
            <a:fillRect/>
          </a:stretch>
        </p:blipFill>
        <p:spPr>
          <a:xfrm>
            <a:off x="9319759" y="5320957"/>
            <a:ext cx="2280726" cy="840268"/>
          </a:xfrm>
          <a:prstGeom prst="rect">
            <a:avLst/>
          </a:prstGeom>
        </p:spPr>
      </p:pic>
      <p:sp>
        <p:nvSpPr>
          <p:cNvPr id="3" name="Rectangle 2"/>
          <p:cNvSpPr/>
          <p:nvPr/>
        </p:nvSpPr>
        <p:spPr>
          <a:xfrm>
            <a:off x="8758406" y="6156253"/>
            <a:ext cx="3403432" cy="369332"/>
          </a:xfrm>
          <a:prstGeom prst="rect">
            <a:avLst/>
          </a:prstGeom>
        </p:spPr>
        <p:txBody>
          <a:bodyPr wrap="none">
            <a:spAutoFit/>
          </a:bodyPr>
          <a:lstStyle/>
          <a:p>
            <a:pPr algn="ctr"/>
            <a:r>
              <a:rPr lang="fi-FI" dirty="0">
                <a:hlinkClick r:id="rId3"/>
              </a:rPr>
              <a:t>https://www.typescriptlang.org</a:t>
            </a:r>
            <a:r>
              <a:rPr lang="fi-FI" dirty="0"/>
              <a:t> </a:t>
            </a:r>
          </a:p>
        </p:txBody>
      </p:sp>
    </p:spTree>
    <p:extLst>
      <p:ext uri="{BB962C8B-B14F-4D97-AF65-F5344CB8AC3E}">
        <p14:creationId xmlns:p14="http://schemas.microsoft.com/office/powerpoint/2010/main" val="2225603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3CEF155-EE26-7944-914B-1C57F4EC5BB8}"/>
              </a:ext>
            </a:extLst>
          </p:cNvPr>
          <p:cNvSpPr>
            <a:spLocks noGrp="1"/>
          </p:cNvSpPr>
          <p:nvPr>
            <p:ph type="body" sz="quarter" idx="10"/>
          </p:nvPr>
        </p:nvSpPr>
        <p:spPr>
          <a:xfrm>
            <a:off x="464400" y="1212850"/>
            <a:ext cx="11574000" cy="4347024"/>
          </a:xfrm>
        </p:spPr>
        <p:txBody>
          <a:bodyPr/>
          <a:lstStyle/>
          <a:p>
            <a:pPr>
              <a:lnSpc>
                <a:spcPct val="140000"/>
              </a:lnSpc>
              <a:buFont typeface="Wingdings" panose="05000000000000000000" pitchFamily="2" charset="2"/>
              <a:buChar char="§"/>
            </a:pPr>
            <a:r>
              <a:rPr lang="en-US" dirty="0">
                <a:latin typeface="Calibri" panose="020F0502020204030204" pitchFamily="34" charset="0"/>
                <a:cs typeface="Calibri" panose="020F0502020204030204" pitchFamily="34" charset="0"/>
              </a:rPr>
              <a:t>Install required runtimes &amp; tools:</a:t>
            </a:r>
          </a:p>
          <a:p>
            <a:pPr lvl="1">
              <a:lnSpc>
                <a:spcPct val="140000"/>
              </a:lnSpc>
              <a:buFont typeface="Wingdings" panose="05000000000000000000" pitchFamily="2" charset="2"/>
              <a:buChar char="ü"/>
            </a:pPr>
            <a:r>
              <a:rPr lang="en-US" dirty="0">
                <a:latin typeface="Calibri" panose="020F0502020204030204" pitchFamily="34" charset="0"/>
                <a:cs typeface="Calibri" panose="020F0502020204030204" pitchFamily="34" charset="0"/>
              </a:rPr>
              <a:t>Node.js &amp; NPM (included with Node.js)</a:t>
            </a:r>
          </a:p>
          <a:p>
            <a:pPr lvl="1">
              <a:lnSpc>
                <a:spcPct val="140000"/>
              </a:lnSpc>
              <a:buFont typeface="Wingdings" panose="05000000000000000000" pitchFamily="2" charset="2"/>
              <a:buChar char="ü"/>
            </a:pPr>
            <a:r>
              <a:rPr lang="en-US" dirty="0">
                <a:latin typeface="Calibri" panose="020F0502020204030204" pitchFamily="34" charset="0"/>
                <a:cs typeface="Calibri" panose="020F0502020204030204" pitchFamily="34" charset="0"/>
              </a:rPr>
              <a:t>Yeoman, </a:t>
            </a:r>
            <a:r>
              <a:rPr lang="en-US" dirty="0" err="1">
                <a:latin typeface="Calibri" panose="020F0502020204030204" pitchFamily="34" charset="0"/>
                <a:cs typeface="Calibri" panose="020F0502020204030204" pitchFamily="34" charset="0"/>
              </a:rPr>
              <a:t>SPFx</a:t>
            </a:r>
            <a:r>
              <a:rPr lang="en-US" dirty="0">
                <a:latin typeface="Calibri" panose="020F0502020204030204" pitchFamily="34" charset="0"/>
                <a:cs typeface="Calibri" panose="020F0502020204030204" pitchFamily="34" charset="0"/>
              </a:rPr>
              <a:t> Yeoman generator</a:t>
            </a:r>
          </a:p>
          <a:p>
            <a:pPr lvl="1">
              <a:lnSpc>
                <a:spcPct val="140000"/>
              </a:lnSpc>
              <a:buFont typeface="Wingdings" panose="05000000000000000000" pitchFamily="2" charset="2"/>
              <a:buChar char="ü"/>
            </a:pPr>
            <a:r>
              <a:rPr lang="en-US" dirty="0">
                <a:latin typeface="Calibri" panose="020F0502020204030204" pitchFamily="34" charset="0"/>
                <a:cs typeface="Calibri" panose="020F0502020204030204" pitchFamily="34" charset="0"/>
              </a:rPr>
              <a:t>Gulp</a:t>
            </a:r>
          </a:p>
          <a:p>
            <a:pPr>
              <a:lnSpc>
                <a:spcPct val="140000"/>
              </a:lnSpc>
              <a:buFont typeface="Wingdings" panose="05000000000000000000" pitchFamily="2" charset="2"/>
              <a:buChar char="§"/>
            </a:pPr>
            <a:r>
              <a:rPr lang="en-US" dirty="0">
                <a:latin typeface="Calibri" panose="020F0502020204030204" pitchFamily="34" charset="0"/>
                <a:cs typeface="Calibri" panose="020F0502020204030204" pitchFamily="34" charset="0"/>
              </a:rPr>
              <a:t>Create first project with Yeoman &amp; SPFx generator</a:t>
            </a:r>
          </a:p>
          <a:p>
            <a:pPr>
              <a:lnSpc>
                <a:spcPct val="140000"/>
              </a:lnSpc>
            </a:pPr>
            <a:endParaRPr lang="en-US" dirty="0">
              <a:latin typeface="Calibri" panose="020F0502020204030204" pitchFamily="34" charset="0"/>
              <a:cs typeface="Calibri" panose="020F0502020204030204" pitchFamily="34" charset="0"/>
            </a:endParaRPr>
          </a:p>
          <a:p>
            <a:pPr>
              <a:lnSpc>
                <a:spcPct val="140000"/>
              </a:lnSpc>
              <a:buFont typeface="Wingdings" panose="05000000000000000000" pitchFamily="2" charset="2"/>
              <a:buChar char="§"/>
            </a:pPr>
            <a:r>
              <a:rPr lang="en-US" dirty="0">
                <a:latin typeface="Calibri" panose="020F0502020204030204" pitchFamily="34" charset="0"/>
                <a:cs typeface="Calibri" panose="020F0502020204030204" pitchFamily="34" charset="0"/>
              </a:rPr>
              <a:t>Build &amp; run web part in the local workbench</a:t>
            </a:r>
          </a:p>
          <a:p>
            <a:pPr>
              <a:lnSpc>
                <a:spcPct val="140000"/>
              </a:lnSpc>
            </a:pPr>
            <a:endParaRPr lang="en-US" dirty="0">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155EECB8-875C-234B-9A27-997CDE7D202F}"/>
              </a:ext>
            </a:extLst>
          </p:cNvPr>
          <p:cNvSpPr>
            <a:spLocks noGrp="1"/>
          </p:cNvSpPr>
          <p:nvPr>
            <p:ph type="title"/>
          </p:nvPr>
        </p:nvSpPr>
        <p:spPr>
          <a:xfrm>
            <a:off x="464400" y="472512"/>
            <a:ext cx="11574000" cy="443198"/>
          </a:xfrm>
        </p:spPr>
        <p:txBody>
          <a:bodyPr/>
          <a:lstStyle/>
          <a:p>
            <a:r>
              <a:rPr lang="en-US" sz="3200" dirty="0">
                <a:latin typeface="Calibri" panose="020F0502020204030204" pitchFamily="34" charset="0"/>
                <a:cs typeface="Calibri" panose="020F0502020204030204" pitchFamily="34" charset="0"/>
              </a:rPr>
              <a:t>Validate local SPFx development configuration</a:t>
            </a:r>
          </a:p>
        </p:txBody>
      </p:sp>
      <p:sp>
        <p:nvSpPr>
          <p:cNvPr id="5" name="Rectangle 2">
            <a:extLst>
              <a:ext uri="{FF2B5EF4-FFF2-40B4-BE49-F238E27FC236}">
                <a16:creationId xmlns:a16="http://schemas.microsoft.com/office/drawing/2014/main" id="{386B765E-8C2B-F647-A657-6D2B98BC9D99}"/>
              </a:ext>
            </a:extLst>
          </p:cNvPr>
          <p:cNvSpPr>
            <a:spLocks noChangeArrowheads="1"/>
          </p:cNvSpPr>
          <p:nvPr/>
        </p:nvSpPr>
        <p:spPr bwMode="auto">
          <a:xfrm>
            <a:off x="783712" y="3647441"/>
            <a:ext cx="8749906" cy="587441"/>
          </a:xfrm>
          <a:prstGeom prst="rect">
            <a:avLst/>
          </a:prstGeom>
          <a:solidFill>
            <a:schemeClr val="tx2"/>
          </a:solidFill>
          <a:ln>
            <a:noFill/>
          </a:ln>
          <a:effec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a:solidFill>
                  <a:schemeClr val="bg1"/>
                </a:solidFill>
                <a:latin typeface="Consolas" panose="020B0609020204030204" pitchFamily="49" charset="0"/>
                <a:cs typeface="Times New Roman" panose="02020603050405020304" pitchFamily="18" charset="0"/>
              </a:rPr>
              <a:t>yo @microsoft/sharepoint</a:t>
            </a:r>
          </a:p>
        </p:txBody>
      </p:sp>
      <p:sp>
        <p:nvSpPr>
          <p:cNvPr id="6" name="Rectangle 2">
            <a:extLst>
              <a:ext uri="{FF2B5EF4-FFF2-40B4-BE49-F238E27FC236}">
                <a16:creationId xmlns:a16="http://schemas.microsoft.com/office/drawing/2014/main" id="{F4FA6D66-6E1B-E340-962A-837CCC832513}"/>
              </a:ext>
            </a:extLst>
          </p:cNvPr>
          <p:cNvSpPr>
            <a:spLocks noChangeArrowheads="1"/>
          </p:cNvSpPr>
          <p:nvPr/>
        </p:nvSpPr>
        <p:spPr bwMode="auto">
          <a:xfrm>
            <a:off x="783712" y="4383452"/>
            <a:ext cx="8749906" cy="587441"/>
          </a:xfrm>
          <a:prstGeom prst="rect">
            <a:avLst/>
          </a:prstGeom>
          <a:solidFill>
            <a:schemeClr val="tx2"/>
          </a:solidFill>
          <a:ln>
            <a:noFill/>
          </a:ln>
          <a:effec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err="1">
                <a:solidFill>
                  <a:schemeClr val="bg1"/>
                </a:solidFill>
                <a:latin typeface="Consolas" panose="020B0609020204030204" pitchFamily="49" charset="0"/>
                <a:cs typeface="Times New Roman" panose="02020603050405020304" pitchFamily="18" charset="0"/>
              </a:rPr>
              <a:t>gulp</a:t>
            </a:r>
            <a:r>
              <a:rPr lang="sv-SE" altLang="en-US" sz="2400" dirty="0">
                <a:solidFill>
                  <a:schemeClr val="bg1"/>
                </a:solidFill>
                <a:latin typeface="Consolas" panose="020B0609020204030204" pitchFamily="49" charset="0"/>
                <a:cs typeface="Times New Roman" panose="02020603050405020304" pitchFamily="18" charset="0"/>
              </a:rPr>
              <a:t> serve</a:t>
            </a:r>
          </a:p>
        </p:txBody>
      </p:sp>
    </p:spTree>
    <p:extLst>
      <p:ext uri="{BB962C8B-B14F-4D97-AF65-F5344CB8AC3E}">
        <p14:creationId xmlns:p14="http://schemas.microsoft.com/office/powerpoint/2010/main" val="35622746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69900" y="2801220"/>
            <a:ext cx="5551730" cy="1392084"/>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What is SharePoint Framework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Why SharePoint Framework?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Modern toolchain </a:t>
            </a:r>
            <a:endParaRPr lang="en-AU" sz="2040" dirty="0">
              <a:solidFill>
                <a:schemeClr val="tx1"/>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58449" y="1973684"/>
            <a:ext cx="4358757" cy="369332"/>
          </a:xfrm>
          <a:prstGeom prst="rect">
            <a:avLst/>
          </a:prstGeom>
        </p:spPr>
        <p:txBody>
          <a:bodyPr wrap="none">
            <a:spAutoFit/>
          </a:bodyPr>
          <a:lstStyle/>
          <a:p>
            <a:r>
              <a:rPr lang="en-US" b="1" dirty="0">
                <a:solidFill>
                  <a:srgbClr val="7030A0"/>
                </a:solidFill>
              </a:rPr>
              <a:t>Module 1: SharePoint Framework Overview</a:t>
            </a:r>
            <a:endParaRPr lang="en-GB" dirty="0"/>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4505721" cy="369332"/>
          </a:xfrm>
          <a:prstGeom prst="rect">
            <a:avLst/>
          </a:prstGeom>
        </p:spPr>
        <p:txBody>
          <a:bodyPr wrap="none">
            <a:spAutoFit/>
          </a:bodyPr>
          <a:lstStyle/>
          <a:p>
            <a:r>
              <a:rPr lang="en-US" dirty="0"/>
              <a:t>Creating &amp; Running Your First SPFx Project</a:t>
            </a:r>
            <a:endParaRPr lang="en-GB" dirty="0"/>
          </a:p>
        </p:txBody>
      </p:sp>
    </p:spTree>
    <p:extLst>
      <p:ext uri="{BB962C8B-B14F-4D97-AF65-F5344CB8AC3E}">
        <p14:creationId xmlns:p14="http://schemas.microsoft.com/office/powerpoint/2010/main" val="35508070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7B84D9-C55B-D54D-8870-9F6962A7F11D}"/>
              </a:ext>
            </a:extLst>
          </p:cNvPr>
          <p:cNvSpPr>
            <a:spLocks noGrp="1"/>
          </p:cNvSpPr>
          <p:nvPr>
            <p:ph type="body" sz="quarter" idx="10"/>
          </p:nvPr>
        </p:nvSpPr>
        <p:spPr>
          <a:xfrm>
            <a:off x="464400" y="1212850"/>
            <a:ext cx="6038000" cy="2278765"/>
          </a:xfrm>
        </p:spPr>
        <p:txBody>
          <a:bodyPr/>
          <a:lstStyle/>
          <a:p>
            <a:pPr>
              <a:lnSpc>
                <a:spcPct val="140000"/>
              </a:lnSpc>
              <a:buFont typeface="Wingdings" panose="05000000000000000000" pitchFamily="2" charset="2"/>
              <a:buChar char="§"/>
            </a:pPr>
            <a:r>
              <a:rPr lang="en-US" dirty="0">
                <a:latin typeface="Calibri" panose="020F0502020204030204" pitchFamily="34" charset="0"/>
                <a:cs typeface="Calibri" panose="020F0502020204030204" pitchFamily="34" charset="0"/>
              </a:rPr>
              <a:t>Once a page is in edit mode,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add via web part toolbox</a:t>
            </a:r>
          </a:p>
          <a:p>
            <a:pPr>
              <a:lnSpc>
                <a:spcPct val="140000"/>
              </a:lnSpc>
              <a:buFont typeface="Wingdings" panose="05000000000000000000" pitchFamily="2" charset="2"/>
              <a:buChar char="§"/>
            </a:pPr>
            <a:r>
              <a:rPr lang="en-US" dirty="0">
                <a:latin typeface="Calibri" panose="020F0502020204030204" pitchFamily="34" charset="0"/>
                <a:cs typeface="Calibri" panose="020F0502020204030204" pitchFamily="34" charset="0"/>
              </a:rPr>
              <a:t>Select a web part and edit inline or using the property pane</a:t>
            </a:r>
          </a:p>
        </p:txBody>
      </p:sp>
      <p:sp>
        <p:nvSpPr>
          <p:cNvPr id="3" name="Title 2">
            <a:extLst>
              <a:ext uri="{FF2B5EF4-FFF2-40B4-BE49-F238E27FC236}">
                <a16:creationId xmlns:a16="http://schemas.microsoft.com/office/drawing/2014/main" id="{4C21F140-9DC8-2243-912E-9BE464A7EF68}"/>
              </a:ext>
            </a:extLst>
          </p:cNvPr>
          <p:cNvSpPr>
            <a:spLocks noGrp="1"/>
          </p:cNvSpPr>
          <p:nvPr>
            <p:ph type="title"/>
          </p:nvPr>
        </p:nvSpPr>
        <p:spPr>
          <a:xfrm>
            <a:off x="464400" y="323251"/>
            <a:ext cx="11574000" cy="443198"/>
          </a:xfrm>
        </p:spPr>
        <p:txBody>
          <a:bodyPr/>
          <a:lstStyle/>
          <a:p>
            <a:r>
              <a:rPr lang="en-US" sz="3200" dirty="0">
                <a:latin typeface="Calibri" panose="020F0502020204030204" pitchFamily="34" charset="0"/>
                <a:cs typeface="Calibri" panose="020F0502020204030204" pitchFamily="34" charset="0"/>
              </a:rPr>
              <a:t>Adding SPFx web parts to pages</a:t>
            </a:r>
          </a:p>
        </p:txBody>
      </p:sp>
      <p:pic>
        <p:nvPicPr>
          <p:cNvPr id="6" name="Picture 5">
            <a:extLst>
              <a:ext uri="{FF2B5EF4-FFF2-40B4-BE49-F238E27FC236}">
                <a16:creationId xmlns:a16="http://schemas.microsoft.com/office/drawing/2014/main" id="{F7B8E421-D7DD-4788-9FFB-4BA635224E02}"/>
              </a:ext>
            </a:extLst>
          </p:cNvPr>
          <p:cNvPicPr>
            <a:picLocks noChangeAspect="1"/>
          </p:cNvPicPr>
          <p:nvPr/>
        </p:nvPicPr>
        <p:blipFill>
          <a:blip r:embed="rId3"/>
          <a:stretch>
            <a:fillRect/>
          </a:stretch>
        </p:blipFill>
        <p:spPr>
          <a:xfrm>
            <a:off x="6763245" y="1212850"/>
            <a:ext cx="4572396" cy="2248095"/>
          </a:xfrm>
          <a:prstGeom prst="rect">
            <a:avLst/>
          </a:prstGeom>
          <a:ln>
            <a:solidFill>
              <a:schemeClr val="tx1">
                <a:lumMod val="25000"/>
                <a:lumOff val="75000"/>
              </a:schemeClr>
            </a:solidFill>
          </a:ln>
        </p:spPr>
      </p:pic>
      <p:pic>
        <p:nvPicPr>
          <p:cNvPr id="10" name="Picture 9">
            <a:extLst>
              <a:ext uri="{FF2B5EF4-FFF2-40B4-BE49-F238E27FC236}">
                <a16:creationId xmlns:a16="http://schemas.microsoft.com/office/drawing/2014/main" id="{93F0D892-D6D7-4247-B683-731816E35B69}"/>
              </a:ext>
            </a:extLst>
          </p:cNvPr>
          <p:cNvPicPr>
            <a:picLocks noChangeAspect="1"/>
          </p:cNvPicPr>
          <p:nvPr/>
        </p:nvPicPr>
        <p:blipFill>
          <a:blip r:embed="rId4"/>
          <a:stretch>
            <a:fillRect/>
          </a:stretch>
        </p:blipFill>
        <p:spPr>
          <a:xfrm>
            <a:off x="896739" y="4261762"/>
            <a:ext cx="4572396" cy="2598645"/>
          </a:xfrm>
          <a:prstGeom prst="rect">
            <a:avLst/>
          </a:prstGeom>
          <a:ln>
            <a:solidFill>
              <a:schemeClr val="tx1">
                <a:lumMod val="25000"/>
                <a:lumOff val="75000"/>
              </a:schemeClr>
            </a:solidFill>
          </a:ln>
        </p:spPr>
      </p:pic>
      <p:pic>
        <p:nvPicPr>
          <p:cNvPr id="12" name="Picture 11">
            <a:extLst>
              <a:ext uri="{FF2B5EF4-FFF2-40B4-BE49-F238E27FC236}">
                <a16:creationId xmlns:a16="http://schemas.microsoft.com/office/drawing/2014/main" id="{38BCBF8A-8AEA-40FC-8063-D0351FB6C242}"/>
              </a:ext>
            </a:extLst>
          </p:cNvPr>
          <p:cNvPicPr>
            <a:picLocks noChangeAspect="1"/>
          </p:cNvPicPr>
          <p:nvPr/>
        </p:nvPicPr>
        <p:blipFill>
          <a:blip r:embed="rId5"/>
          <a:stretch>
            <a:fillRect/>
          </a:stretch>
        </p:blipFill>
        <p:spPr>
          <a:xfrm>
            <a:off x="6212977" y="4262520"/>
            <a:ext cx="5122664" cy="2253972"/>
          </a:xfrm>
          <a:prstGeom prst="rect">
            <a:avLst/>
          </a:prstGeom>
          <a:ln>
            <a:solidFill>
              <a:schemeClr val="tx1">
                <a:lumMod val="25000"/>
                <a:lumOff val="75000"/>
              </a:schemeClr>
            </a:solidFill>
          </a:ln>
        </p:spPr>
      </p:pic>
    </p:spTree>
    <p:extLst>
      <p:ext uri="{BB962C8B-B14F-4D97-AF65-F5344CB8AC3E}">
        <p14:creationId xmlns:p14="http://schemas.microsoft.com/office/powerpoint/2010/main" val="276260605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2C881C1-A2AC-47E0-8352-55B21FB2C2A0}"/>
              </a:ext>
            </a:extLst>
          </p:cNvPr>
          <p:cNvCxnSpPr>
            <a:cxnSpLocks/>
          </p:cNvCxnSpPr>
          <p:nvPr/>
        </p:nvCxnSpPr>
        <p:spPr>
          <a:xfrm>
            <a:off x="3172701" y="849249"/>
            <a:ext cx="0" cy="5209356"/>
          </a:xfrm>
          <a:prstGeom prst="line">
            <a:avLst/>
          </a:prstGeom>
          <a:ln w="19050">
            <a:solidFill>
              <a:srgbClr val="00818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B679A6-9F6F-4ED1-8713-FD8C6CEBB00E}"/>
              </a:ext>
            </a:extLst>
          </p:cNvPr>
          <p:cNvCxnSpPr>
            <a:cxnSpLocks/>
          </p:cNvCxnSpPr>
          <p:nvPr/>
        </p:nvCxnSpPr>
        <p:spPr>
          <a:xfrm>
            <a:off x="9271519" y="849249"/>
            <a:ext cx="0" cy="5207436"/>
          </a:xfrm>
          <a:prstGeom prst="line">
            <a:avLst/>
          </a:prstGeom>
          <a:ln w="19050">
            <a:solidFill>
              <a:srgbClr val="00818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23047D7C-51AC-48D6-96C3-7C01DE255781}"/>
              </a:ext>
            </a:extLst>
          </p:cNvPr>
          <p:cNvGrpSpPr/>
          <p:nvPr/>
        </p:nvGrpSpPr>
        <p:grpSpPr>
          <a:xfrm>
            <a:off x="356748" y="1178053"/>
            <a:ext cx="2536228" cy="4073586"/>
            <a:chOff x="348104" y="1079579"/>
            <a:chExt cx="2487077" cy="3994641"/>
          </a:xfrm>
        </p:grpSpPr>
        <p:pic>
          <p:nvPicPr>
            <p:cNvPr id="3" name="Picture 2" descr="A screenshot of a computer screen&#10;&#10;Description generated with very high confidence">
              <a:extLst>
                <a:ext uri="{FF2B5EF4-FFF2-40B4-BE49-F238E27FC236}">
                  <a16:creationId xmlns:a16="http://schemas.microsoft.com/office/drawing/2014/main" id="{5F8DBFC9-2263-4BC7-8625-0A08CD47958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25538" y="2141876"/>
              <a:ext cx="2289119" cy="1314936"/>
            </a:xfrm>
            <a:prstGeom prst="rect">
              <a:avLst/>
            </a:prstGeom>
            <a:ln>
              <a:solidFill>
                <a:schemeClr val="bg1">
                  <a:lumMod val="75000"/>
                </a:schemeClr>
              </a:solidFill>
            </a:ln>
          </p:spPr>
        </p:pic>
        <p:sp>
          <p:nvSpPr>
            <p:cNvPr id="4" name="TextBox 3">
              <a:extLst>
                <a:ext uri="{FF2B5EF4-FFF2-40B4-BE49-F238E27FC236}">
                  <a16:creationId xmlns:a16="http://schemas.microsoft.com/office/drawing/2014/main" id="{4DE076B1-A4F1-4DBE-B4D0-287C47F9595D}"/>
                </a:ext>
              </a:extLst>
            </p:cNvPr>
            <p:cNvSpPr txBox="1"/>
            <p:nvPr/>
          </p:nvSpPr>
          <p:spPr>
            <a:xfrm>
              <a:off x="348104" y="1079579"/>
              <a:ext cx="2487077" cy="543894"/>
            </a:xfrm>
            <a:prstGeom prst="rect">
              <a:avLst/>
            </a:prstGeom>
            <a:noFill/>
          </p:spPr>
          <p:txBody>
            <a:bodyPr wrap="none" lIns="182828" tIns="146262" rIns="182828" bIns="146262" rtlCol="0">
              <a:spAutoFit/>
            </a:bodyPr>
            <a:lstStyle/>
            <a:p>
              <a:pPr>
                <a:lnSpc>
                  <a:spcPct val="90000"/>
                </a:lnSpc>
                <a:spcAft>
                  <a:spcPts val="600"/>
                </a:spcAft>
              </a:pPr>
              <a:r>
                <a:rPr lang="en-US" sz="1836" dirty="0">
                  <a:gradFill>
                    <a:gsLst>
                      <a:gs pos="2917">
                        <a:schemeClr val="tx1"/>
                      </a:gs>
                      <a:gs pos="30000">
                        <a:schemeClr val="tx1"/>
                      </a:gs>
                    </a:gsLst>
                    <a:lin ang="5400000" scaled="0"/>
                  </a:gradFill>
                </a:rPr>
                <a:t>SharePoint Dev docs</a:t>
              </a:r>
            </a:p>
          </p:txBody>
        </p:sp>
        <p:sp>
          <p:nvSpPr>
            <p:cNvPr id="13" name="TextBox 12">
              <a:extLst>
                <a:ext uri="{FF2B5EF4-FFF2-40B4-BE49-F238E27FC236}">
                  <a16:creationId xmlns:a16="http://schemas.microsoft.com/office/drawing/2014/main" id="{71E27DD2-48B5-4735-BF95-08EB8A028F69}"/>
                </a:ext>
              </a:extLst>
            </p:cNvPr>
            <p:cNvSpPr txBox="1"/>
            <p:nvPr/>
          </p:nvSpPr>
          <p:spPr>
            <a:xfrm>
              <a:off x="392794" y="4530326"/>
              <a:ext cx="2354605" cy="543894"/>
            </a:xfrm>
            <a:prstGeom prst="rect">
              <a:avLst/>
            </a:prstGeom>
            <a:noFill/>
          </p:spPr>
          <p:txBody>
            <a:bodyPr wrap="none" lIns="182828" tIns="146262" rIns="182828" bIns="146262" rtlCol="0">
              <a:spAutoFit/>
            </a:bodyPr>
            <a:lstStyle/>
            <a:p>
              <a:pPr algn="ctr">
                <a:lnSpc>
                  <a:spcPct val="90000"/>
                </a:lnSpc>
                <a:spcAft>
                  <a:spcPts val="600"/>
                </a:spcAft>
              </a:pPr>
              <a:r>
                <a:rPr lang="en-US" sz="1836" dirty="0">
                  <a:solidFill>
                    <a:schemeClr val="bg1">
                      <a:lumMod val="50000"/>
                    </a:schemeClr>
                  </a:solidFill>
                </a:rPr>
                <a:t>aka.ms/</a:t>
              </a:r>
              <a:r>
                <a:rPr lang="en-US" sz="1836" dirty="0" err="1">
                  <a:solidFill>
                    <a:schemeClr val="bg1">
                      <a:lumMod val="50000"/>
                    </a:schemeClr>
                  </a:solidFill>
                </a:rPr>
                <a:t>spdev</a:t>
              </a:r>
              <a:r>
                <a:rPr lang="en-US" sz="1836" dirty="0">
                  <a:solidFill>
                    <a:schemeClr val="bg1">
                      <a:lumMod val="50000"/>
                    </a:schemeClr>
                  </a:solidFill>
                </a:rPr>
                <a:t>-docs</a:t>
              </a:r>
            </a:p>
          </p:txBody>
        </p:sp>
      </p:grpSp>
      <p:grpSp>
        <p:nvGrpSpPr>
          <p:cNvPr id="27" name="Group 26">
            <a:extLst>
              <a:ext uri="{FF2B5EF4-FFF2-40B4-BE49-F238E27FC236}">
                <a16:creationId xmlns:a16="http://schemas.microsoft.com/office/drawing/2014/main" id="{A45098B0-6F52-49B1-B63E-FAFD366C655C}"/>
              </a:ext>
            </a:extLst>
          </p:cNvPr>
          <p:cNvGrpSpPr/>
          <p:nvPr/>
        </p:nvGrpSpPr>
        <p:grpSpPr>
          <a:xfrm>
            <a:off x="3295264" y="1178821"/>
            <a:ext cx="2868068" cy="4072817"/>
            <a:chOff x="3229672" y="1080334"/>
            <a:chExt cx="2812486" cy="3993886"/>
          </a:xfrm>
        </p:grpSpPr>
        <p:pic>
          <p:nvPicPr>
            <p:cNvPr id="2" name="Picture 1">
              <a:extLst>
                <a:ext uri="{FF2B5EF4-FFF2-40B4-BE49-F238E27FC236}">
                  <a16:creationId xmlns:a16="http://schemas.microsoft.com/office/drawing/2014/main" id="{BA07EA0A-7843-4E9D-B303-065A9DE6F225}"/>
                </a:ext>
              </a:extLst>
            </p:cNvPr>
            <p:cNvPicPr>
              <a:picLocks noChangeAspect="1"/>
            </p:cNvPicPr>
            <p:nvPr/>
          </p:nvPicPr>
          <p:blipFill>
            <a:blip r:embed="rId3"/>
            <a:stretch>
              <a:fillRect/>
            </a:stretch>
          </p:blipFill>
          <p:spPr>
            <a:xfrm>
              <a:off x="3465805" y="2141876"/>
              <a:ext cx="2289118" cy="1687155"/>
            </a:xfrm>
            <a:prstGeom prst="rect">
              <a:avLst/>
            </a:prstGeom>
            <a:ln>
              <a:solidFill>
                <a:schemeClr val="bg1">
                  <a:lumMod val="75000"/>
                </a:schemeClr>
              </a:solidFill>
            </a:ln>
          </p:spPr>
        </p:pic>
        <p:sp>
          <p:nvSpPr>
            <p:cNvPr id="6" name="TextBox 5">
              <a:extLst>
                <a:ext uri="{FF2B5EF4-FFF2-40B4-BE49-F238E27FC236}">
                  <a16:creationId xmlns:a16="http://schemas.microsoft.com/office/drawing/2014/main" id="{560F9E49-C914-4924-B928-592ED0BBD1BF}"/>
                </a:ext>
              </a:extLst>
            </p:cNvPr>
            <p:cNvSpPr txBox="1"/>
            <p:nvPr/>
          </p:nvSpPr>
          <p:spPr>
            <a:xfrm>
              <a:off x="3229672" y="1080334"/>
              <a:ext cx="2812486" cy="543894"/>
            </a:xfrm>
            <a:prstGeom prst="rect">
              <a:avLst/>
            </a:prstGeom>
            <a:noFill/>
          </p:spPr>
          <p:txBody>
            <a:bodyPr wrap="none" lIns="182828" tIns="146262" rIns="182828" bIns="146262" rtlCol="0">
              <a:spAutoFit/>
            </a:bodyPr>
            <a:lstStyle/>
            <a:p>
              <a:pPr>
                <a:lnSpc>
                  <a:spcPct val="90000"/>
                </a:lnSpc>
                <a:spcAft>
                  <a:spcPts val="600"/>
                </a:spcAft>
              </a:pPr>
              <a:r>
                <a:rPr lang="en-US" sz="1836" dirty="0">
                  <a:gradFill>
                    <a:gsLst>
                      <a:gs pos="2917">
                        <a:schemeClr val="tx1"/>
                      </a:gs>
                      <a:gs pos="30000">
                        <a:schemeClr val="tx1"/>
                      </a:gs>
                    </a:gsLst>
                    <a:lin ang="5400000" scaled="0"/>
                  </a:gradFill>
                </a:rPr>
                <a:t>SharePoint (Dev) videos</a:t>
              </a:r>
            </a:p>
          </p:txBody>
        </p:sp>
        <p:sp>
          <p:nvSpPr>
            <p:cNvPr id="14" name="TextBox 13">
              <a:extLst>
                <a:ext uri="{FF2B5EF4-FFF2-40B4-BE49-F238E27FC236}">
                  <a16:creationId xmlns:a16="http://schemas.microsoft.com/office/drawing/2014/main" id="{EA2D09EA-4B40-4272-A2B9-2748FE02328F}"/>
                </a:ext>
              </a:extLst>
            </p:cNvPr>
            <p:cNvSpPr txBox="1"/>
            <p:nvPr/>
          </p:nvSpPr>
          <p:spPr>
            <a:xfrm>
              <a:off x="3340888" y="4530326"/>
              <a:ext cx="2538951" cy="543894"/>
            </a:xfrm>
            <a:prstGeom prst="rect">
              <a:avLst/>
            </a:prstGeom>
            <a:noFill/>
          </p:spPr>
          <p:txBody>
            <a:bodyPr wrap="none" lIns="182828" tIns="146262" rIns="182828" bIns="146262" rtlCol="0">
              <a:spAutoFit/>
            </a:bodyPr>
            <a:lstStyle/>
            <a:p>
              <a:pPr algn="ctr">
                <a:lnSpc>
                  <a:spcPct val="90000"/>
                </a:lnSpc>
                <a:spcAft>
                  <a:spcPts val="600"/>
                </a:spcAft>
              </a:pPr>
              <a:r>
                <a:rPr lang="en-US" sz="1836" dirty="0">
                  <a:solidFill>
                    <a:schemeClr val="bg1">
                      <a:lumMod val="50000"/>
                    </a:schemeClr>
                  </a:solidFill>
                </a:rPr>
                <a:t>aka.ms/</a:t>
              </a:r>
              <a:r>
                <a:rPr lang="en-US" sz="1836" dirty="0" err="1">
                  <a:solidFill>
                    <a:schemeClr val="bg1">
                      <a:lumMod val="50000"/>
                    </a:schemeClr>
                  </a:solidFill>
                </a:rPr>
                <a:t>spdev</a:t>
              </a:r>
              <a:r>
                <a:rPr lang="en-US" sz="1836" dirty="0">
                  <a:solidFill>
                    <a:schemeClr val="bg1">
                      <a:lumMod val="50000"/>
                    </a:schemeClr>
                  </a:solidFill>
                </a:rPr>
                <a:t>-videos</a:t>
              </a:r>
            </a:p>
          </p:txBody>
        </p:sp>
      </p:grpSp>
      <p:grpSp>
        <p:nvGrpSpPr>
          <p:cNvPr id="28" name="Group 27">
            <a:extLst>
              <a:ext uri="{FF2B5EF4-FFF2-40B4-BE49-F238E27FC236}">
                <a16:creationId xmlns:a16="http://schemas.microsoft.com/office/drawing/2014/main" id="{FE593A0F-2BAC-46AC-83B5-77AF4E34C68A}"/>
              </a:ext>
            </a:extLst>
          </p:cNvPr>
          <p:cNvGrpSpPr/>
          <p:nvPr/>
        </p:nvGrpSpPr>
        <p:grpSpPr>
          <a:xfrm>
            <a:off x="6435800" y="1178053"/>
            <a:ext cx="2667003" cy="4073586"/>
            <a:chOff x="6309346" y="1079579"/>
            <a:chExt cx="2615317" cy="3994641"/>
          </a:xfrm>
        </p:grpSpPr>
        <p:pic>
          <p:nvPicPr>
            <p:cNvPr id="5" name="Picture 4">
              <a:extLst>
                <a:ext uri="{FF2B5EF4-FFF2-40B4-BE49-F238E27FC236}">
                  <a16:creationId xmlns:a16="http://schemas.microsoft.com/office/drawing/2014/main" id="{C45A4E0A-633D-41C1-9403-0EA93ACC0D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52323" y="2141876"/>
              <a:ext cx="2289113" cy="1513312"/>
            </a:xfrm>
            <a:prstGeom prst="rect">
              <a:avLst/>
            </a:prstGeom>
            <a:ln>
              <a:solidFill>
                <a:schemeClr val="bg1">
                  <a:lumMod val="75000"/>
                </a:schemeClr>
              </a:solidFill>
            </a:ln>
          </p:spPr>
        </p:pic>
        <p:sp>
          <p:nvSpPr>
            <p:cNvPr id="7" name="TextBox 6">
              <a:extLst>
                <a:ext uri="{FF2B5EF4-FFF2-40B4-BE49-F238E27FC236}">
                  <a16:creationId xmlns:a16="http://schemas.microsoft.com/office/drawing/2014/main" id="{C2E22066-B08D-4EBC-9462-8C1646AC5138}"/>
                </a:ext>
              </a:extLst>
            </p:cNvPr>
            <p:cNvSpPr txBox="1"/>
            <p:nvPr/>
          </p:nvSpPr>
          <p:spPr>
            <a:xfrm>
              <a:off x="6309346" y="1079579"/>
              <a:ext cx="2615317" cy="543894"/>
            </a:xfrm>
            <a:prstGeom prst="rect">
              <a:avLst/>
            </a:prstGeom>
            <a:noFill/>
          </p:spPr>
          <p:txBody>
            <a:bodyPr wrap="none" lIns="182828" tIns="146262" rIns="182828" bIns="146262" rtlCol="0">
              <a:spAutoFit/>
            </a:bodyPr>
            <a:lstStyle/>
            <a:p>
              <a:pPr>
                <a:lnSpc>
                  <a:spcPct val="90000"/>
                </a:lnSpc>
                <a:spcAft>
                  <a:spcPts val="600"/>
                </a:spcAft>
              </a:pPr>
              <a:r>
                <a:rPr lang="en-US" sz="1836" dirty="0">
                  <a:gradFill>
                    <a:gsLst>
                      <a:gs pos="2917">
                        <a:schemeClr val="tx1"/>
                      </a:gs>
                      <a:gs pos="30000">
                        <a:schemeClr val="tx1"/>
                      </a:gs>
                    </a:gsLst>
                    <a:lin ang="5400000" scaled="0"/>
                  </a:gradFill>
                </a:rPr>
                <a:t>SharePoint Dev issues</a:t>
              </a:r>
            </a:p>
          </p:txBody>
        </p:sp>
        <p:sp>
          <p:nvSpPr>
            <p:cNvPr id="15" name="TextBox 14">
              <a:extLst>
                <a:ext uri="{FF2B5EF4-FFF2-40B4-BE49-F238E27FC236}">
                  <a16:creationId xmlns:a16="http://schemas.microsoft.com/office/drawing/2014/main" id="{C677A94C-8A95-48CE-BC76-B45E9A4D0C6D}"/>
                </a:ext>
              </a:extLst>
            </p:cNvPr>
            <p:cNvSpPr txBox="1"/>
            <p:nvPr/>
          </p:nvSpPr>
          <p:spPr>
            <a:xfrm>
              <a:off x="6360923" y="4530326"/>
              <a:ext cx="2482845" cy="543894"/>
            </a:xfrm>
            <a:prstGeom prst="rect">
              <a:avLst/>
            </a:prstGeom>
            <a:noFill/>
          </p:spPr>
          <p:txBody>
            <a:bodyPr wrap="none" lIns="182828" tIns="146262" rIns="182828" bIns="146262" rtlCol="0">
              <a:spAutoFit/>
            </a:bodyPr>
            <a:lstStyle/>
            <a:p>
              <a:pPr algn="ctr">
                <a:lnSpc>
                  <a:spcPct val="90000"/>
                </a:lnSpc>
                <a:spcAft>
                  <a:spcPts val="600"/>
                </a:spcAft>
              </a:pPr>
              <a:r>
                <a:rPr lang="en-US" sz="1836" dirty="0">
                  <a:solidFill>
                    <a:schemeClr val="bg1">
                      <a:lumMod val="50000"/>
                    </a:schemeClr>
                  </a:solidFill>
                </a:rPr>
                <a:t>aka.ms/</a:t>
              </a:r>
              <a:r>
                <a:rPr lang="en-US" sz="1836" dirty="0" err="1">
                  <a:solidFill>
                    <a:schemeClr val="bg1">
                      <a:lumMod val="50000"/>
                    </a:schemeClr>
                  </a:solidFill>
                </a:rPr>
                <a:t>spdev</a:t>
              </a:r>
              <a:r>
                <a:rPr lang="en-US" sz="1836" dirty="0">
                  <a:solidFill>
                    <a:schemeClr val="bg1">
                      <a:lumMod val="50000"/>
                    </a:schemeClr>
                  </a:solidFill>
                </a:rPr>
                <a:t>-issues</a:t>
              </a:r>
            </a:p>
          </p:txBody>
        </p:sp>
      </p:grpSp>
      <p:cxnSp>
        <p:nvCxnSpPr>
          <p:cNvPr id="16" name="Straight Connector 15">
            <a:extLst>
              <a:ext uri="{FF2B5EF4-FFF2-40B4-BE49-F238E27FC236}">
                <a16:creationId xmlns:a16="http://schemas.microsoft.com/office/drawing/2014/main" id="{4F284B10-8A50-4AD5-965A-7DE53B0CF1AD}"/>
              </a:ext>
            </a:extLst>
          </p:cNvPr>
          <p:cNvCxnSpPr>
            <a:cxnSpLocks/>
          </p:cNvCxnSpPr>
          <p:nvPr/>
        </p:nvCxnSpPr>
        <p:spPr>
          <a:xfrm>
            <a:off x="6218237" y="842729"/>
            <a:ext cx="0" cy="5209356"/>
          </a:xfrm>
          <a:prstGeom prst="line">
            <a:avLst/>
          </a:prstGeom>
          <a:ln w="19050">
            <a:solidFill>
              <a:srgbClr val="00818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BA0B0921-3032-45B1-8BF6-7F659AFBF697}"/>
              </a:ext>
            </a:extLst>
          </p:cNvPr>
          <p:cNvGrpSpPr/>
          <p:nvPr/>
        </p:nvGrpSpPr>
        <p:grpSpPr>
          <a:xfrm>
            <a:off x="9476635" y="1178053"/>
            <a:ext cx="2790324" cy="4411312"/>
            <a:chOff x="9291251" y="1079579"/>
            <a:chExt cx="2736248" cy="4325821"/>
          </a:xfrm>
        </p:grpSpPr>
        <p:pic>
          <p:nvPicPr>
            <p:cNvPr id="11" name="Picture 10">
              <a:extLst>
                <a:ext uri="{FF2B5EF4-FFF2-40B4-BE49-F238E27FC236}">
                  <a16:creationId xmlns:a16="http://schemas.microsoft.com/office/drawing/2014/main" id="{697C6653-B44F-406C-9BE9-0D072F16FCEC}"/>
                </a:ext>
              </a:extLst>
            </p:cNvPr>
            <p:cNvPicPr>
              <a:picLocks noChangeAspect="1"/>
            </p:cNvPicPr>
            <p:nvPr/>
          </p:nvPicPr>
          <p:blipFill rotWithShape="1">
            <a:blip r:embed="rId5"/>
            <a:srcRect b="12350"/>
            <a:stretch/>
          </p:blipFill>
          <p:spPr>
            <a:xfrm>
              <a:off x="9468150" y="2141877"/>
              <a:ext cx="2382447" cy="2244682"/>
            </a:xfrm>
            <a:prstGeom prst="rect">
              <a:avLst/>
            </a:prstGeom>
            <a:ln>
              <a:solidFill>
                <a:schemeClr val="bg1">
                  <a:lumMod val="75000"/>
                </a:schemeClr>
              </a:solidFill>
            </a:ln>
          </p:spPr>
        </p:pic>
        <p:sp>
          <p:nvSpPr>
            <p:cNvPr id="21" name="TextBox 20">
              <a:extLst>
                <a:ext uri="{FF2B5EF4-FFF2-40B4-BE49-F238E27FC236}">
                  <a16:creationId xmlns:a16="http://schemas.microsoft.com/office/drawing/2014/main" id="{720DDCAF-D853-4780-B250-ACB4E817A0C4}"/>
                </a:ext>
              </a:extLst>
            </p:cNvPr>
            <p:cNvSpPr txBox="1"/>
            <p:nvPr/>
          </p:nvSpPr>
          <p:spPr>
            <a:xfrm>
              <a:off x="9804210" y="1079579"/>
              <a:ext cx="1710326" cy="543894"/>
            </a:xfrm>
            <a:prstGeom prst="rect">
              <a:avLst/>
            </a:prstGeom>
            <a:noFill/>
          </p:spPr>
          <p:txBody>
            <a:bodyPr wrap="none" lIns="182828" tIns="146262" rIns="182828" bIns="146262" rtlCol="0">
              <a:spAutoFit/>
            </a:bodyPr>
            <a:lstStyle/>
            <a:p>
              <a:pPr algn="ctr">
                <a:lnSpc>
                  <a:spcPct val="90000"/>
                </a:lnSpc>
                <a:spcAft>
                  <a:spcPts val="600"/>
                </a:spcAft>
              </a:pPr>
              <a:r>
                <a:rPr lang="en-US" sz="1836" dirty="0">
                  <a:gradFill>
                    <a:gsLst>
                      <a:gs pos="2917">
                        <a:schemeClr val="tx1"/>
                      </a:gs>
                      <a:gs pos="30000">
                        <a:schemeClr val="tx1"/>
                      </a:gs>
                    </a:gsLst>
                    <a:lin ang="5400000" scaled="0"/>
                  </a:gradFill>
                </a:rPr>
                <a:t>Open-source</a:t>
              </a:r>
            </a:p>
          </p:txBody>
        </p:sp>
        <p:sp>
          <p:nvSpPr>
            <p:cNvPr id="22" name="TextBox 21">
              <a:extLst>
                <a:ext uri="{FF2B5EF4-FFF2-40B4-BE49-F238E27FC236}">
                  <a16:creationId xmlns:a16="http://schemas.microsoft.com/office/drawing/2014/main" id="{C3850332-7012-43B5-831F-FACD76D2BD30}"/>
                </a:ext>
              </a:extLst>
            </p:cNvPr>
            <p:cNvSpPr txBox="1"/>
            <p:nvPr/>
          </p:nvSpPr>
          <p:spPr>
            <a:xfrm>
              <a:off x="9291251" y="4530326"/>
              <a:ext cx="2736248" cy="875074"/>
            </a:xfrm>
            <a:prstGeom prst="rect">
              <a:avLst/>
            </a:prstGeom>
            <a:noFill/>
          </p:spPr>
          <p:txBody>
            <a:bodyPr wrap="none" lIns="182828" tIns="146262" rIns="182828" bIns="146262" rtlCol="0">
              <a:spAutoFit/>
            </a:bodyPr>
            <a:lstStyle/>
            <a:p>
              <a:pPr algn="ctr">
                <a:lnSpc>
                  <a:spcPct val="90000"/>
                </a:lnSpc>
                <a:spcAft>
                  <a:spcPts val="600"/>
                </a:spcAft>
              </a:pPr>
              <a:r>
                <a:rPr lang="en-US" sz="1836" dirty="0">
                  <a:solidFill>
                    <a:schemeClr val="bg1">
                      <a:lumMod val="50000"/>
                    </a:schemeClr>
                  </a:solidFill>
                </a:rPr>
                <a:t>github.com/</a:t>
              </a:r>
              <a:r>
                <a:rPr lang="en-US" sz="1836" dirty="0" err="1">
                  <a:solidFill>
                    <a:schemeClr val="bg1">
                      <a:lumMod val="50000"/>
                    </a:schemeClr>
                  </a:solidFill>
                </a:rPr>
                <a:t>sharepoint</a:t>
              </a:r>
              <a:endParaRPr lang="en-US" sz="1836" dirty="0">
                <a:solidFill>
                  <a:schemeClr val="bg1">
                    <a:lumMod val="50000"/>
                  </a:schemeClr>
                </a:solidFill>
              </a:endParaRPr>
            </a:p>
            <a:p>
              <a:pPr algn="ctr">
                <a:lnSpc>
                  <a:spcPct val="90000"/>
                </a:lnSpc>
                <a:spcAft>
                  <a:spcPts val="600"/>
                </a:spcAft>
              </a:pPr>
              <a:r>
                <a:rPr lang="en-US" sz="1836" dirty="0">
                  <a:solidFill>
                    <a:schemeClr val="bg1">
                      <a:lumMod val="50000"/>
                    </a:schemeClr>
                  </a:solidFill>
                </a:rPr>
                <a:t>github.com/</a:t>
              </a:r>
              <a:r>
                <a:rPr lang="en-US" sz="1836" dirty="0" err="1">
                  <a:solidFill>
                    <a:schemeClr val="bg1">
                      <a:lumMod val="50000"/>
                    </a:schemeClr>
                  </a:solidFill>
                </a:rPr>
                <a:t>pnp</a:t>
              </a:r>
              <a:endParaRPr lang="en-US" sz="1836" dirty="0">
                <a:solidFill>
                  <a:schemeClr val="bg1">
                    <a:lumMod val="50000"/>
                  </a:schemeClr>
                </a:solidFill>
              </a:endParaRPr>
            </a:p>
          </p:txBody>
        </p:sp>
      </p:grpSp>
    </p:spTree>
    <p:extLst>
      <p:ext uri="{BB962C8B-B14F-4D97-AF65-F5344CB8AC3E}">
        <p14:creationId xmlns:p14="http://schemas.microsoft.com/office/powerpoint/2010/main" val="2386612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22" presetClass="entr" presetSubtype="1" fill="hold" nodeType="withEffect">
                                  <p:stCondLst>
                                    <p:cond delay="150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42" presetClass="entr" presetSubtype="0" fill="hold" nodeType="withEffect">
                                  <p:stCondLst>
                                    <p:cond delay="150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1000"/>
                                        <p:tgtEl>
                                          <p:spTgt spid="27"/>
                                        </p:tgtEl>
                                      </p:cBhvr>
                                    </p:animEffect>
                                    <p:anim calcmode="lin" valueType="num">
                                      <p:cBhvr>
                                        <p:cTn id="16" dur="1000" fill="hold"/>
                                        <p:tgtEl>
                                          <p:spTgt spid="27"/>
                                        </p:tgtEl>
                                        <p:attrNameLst>
                                          <p:attrName>ppt_x</p:attrName>
                                        </p:attrNameLst>
                                      </p:cBhvr>
                                      <p:tavLst>
                                        <p:tav tm="0">
                                          <p:val>
                                            <p:strVal val="#ppt_x"/>
                                          </p:val>
                                        </p:tav>
                                        <p:tav tm="100000">
                                          <p:val>
                                            <p:strVal val="#ppt_x"/>
                                          </p:val>
                                        </p:tav>
                                      </p:tavLst>
                                    </p:anim>
                                    <p:anim calcmode="lin" valueType="num">
                                      <p:cBhvr>
                                        <p:cTn id="17" dur="1000" fill="hold"/>
                                        <p:tgtEl>
                                          <p:spTgt spid="27"/>
                                        </p:tgtEl>
                                        <p:attrNameLst>
                                          <p:attrName>ppt_y</p:attrName>
                                        </p:attrNameLst>
                                      </p:cBhvr>
                                      <p:tavLst>
                                        <p:tav tm="0">
                                          <p:val>
                                            <p:strVal val="#ppt_y+.1"/>
                                          </p:val>
                                        </p:tav>
                                        <p:tav tm="100000">
                                          <p:val>
                                            <p:strVal val="#ppt_y"/>
                                          </p:val>
                                        </p:tav>
                                      </p:tavLst>
                                    </p:anim>
                                  </p:childTnLst>
                                </p:cTn>
                              </p:par>
                              <p:par>
                                <p:cTn id="18" presetID="22" presetClass="entr" presetSubtype="1" fill="hold" nodeType="withEffect">
                                  <p:stCondLst>
                                    <p:cond delay="2000"/>
                                  </p:stCondLst>
                                  <p:childTnLst>
                                    <p:set>
                                      <p:cBhvr>
                                        <p:cTn id="19" dur="1" fill="hold">
                                          <p:stCondLst>
                                            <p:cond delay="0"/>
                                          </p:stCondLst>
                                        </p:cTn>
                                        <p:tgtEl>
                                          <p:spTgt spid="16"/>
                                        </p:tgtEl>
                                        <p:attrNameLst>
                                          <p:attrName>style.visibility</p:attrName>
                                        </p:attrNameLst>
                                      </p:cBhvr>
                                      <p:to>
                                        <p:strVal val="visible"/>
                                      </p:to>
                                    </p:set>
                                    <p:animEffect transition="in" filter="wipe(up)">
                                      <p:cBhvr>
                                        <p:cTn id="20" dur="500"/>
                                        <p:tgtEl>
                                          <p:spTgt spid="16"/>
                                        </p:tgtEl>
                                      </p:cBhvr>
                                    </p:animEffect>
                                  </p:childTnLst>
                                </p:cTn>
                              </p:par>
                              <p:par>
                                <p:cTn id="21" presetID="42" presetClass="entr" presetSubtype="0" fill="hold" nodeType="withEffect">
                                  <p:stCondLst>
                                    <p:cond delay="20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1000"/>
                                        <p:tgtEl>
                                          <p:spTgt spid="28"/>
                                        </p:tgtEl>
                                      </p:cBhvr>
                                    </p:animEffect>
                                    <p:anim calcmode="lin" valueType="num">
                                      <p:cBhvr>
                                        <p:cTn id="24" dur="1000" fill="hold"/>
                                        <p:tgtEl>
                                          <p:spTgt spid="28"/>
                                        </p:tgtEl>
                                        <p:attrNameLst>
                                          <p:attrName>ppt_x</p:attrName>
                                        </p:attrNameLst>
                                      </p:cBhvr>
                                      <p:tavLst>
                                        <p:tav tm="0">
                                          <p:val>
                                            <p:strVal val="#ppt_x"/>
                                          </p:val>
                                        </p:tav>
                                        <p:tav tm="100000">
                                          <p:val>
                                            <p:strVal val="#ppt_x"/>
                                          </p:val>
                                        </p:tav>
                                      </p:tavLst>
                                    </p:anim>
                                    <p:anim calcmode="lin" valueType="num">
                                      <p:cBhvr>
                                        <p:cTn id="25" dur="1000" fill="hold"/>
                                        <p:tgtEl>
                                          <p:spTgt spid="28"/>
                                        </p:tgtEl>
                                        <p:attrNameLst>
                                          <p:attrName>ppt_y</p:attrName>
                                        </p:attrNameLst>
                                      </p:cBhvr>
                                      <p:tavLst>
                                        <p:tav tm="0">
                                          <p:val>
                                            <p:strVal val="#ppt_y+.1"/>
                                          </p:val>
                                        </p:tav>
                                        <p:tav tm="100000">
                                          <p:val>
                                            <p:strVal val="#ppt_y"/>
                                          </p:val>
                                        </p:tav>
                                      </p:tavLst>
                                    </p:anim>
                                  </p:childTnLst>
                                </p:cTn>
                              </p:par>
                              <p:par>
                                <p:cTn id="26" presetID="22" presetClass="entr" presetSubtype="1" fill="hold" nodeType="withEffect">
                                  <p:stCondLst>
                                    <p:cond delay="2500"/>
                                  </p:stCondLst>
                                  <p:childTnLst>
                                    <p:set>
                                      <p:cBhvr>
                                        <p:cTn id="27" dur="1" fill="hold">
                                          <p:stCondLst>
                                            <p:cond delay="0"/>
                                          </p:stCondLst>
                                        </p:cTn>
                                        <p:tgtEl>
                                          <p:spTgt spid="12"/>
                                        </p:tgtEl>
                                        <p:attrNameLst>
                                          <p:attrName>style.visibility</p:attrName>
                                        </p:attrNameLst>
                                      </p:cBhvr>
                                      <p:to>
                                        <p:strVal val="visible"/>
                                      </p:to>
                                    </p:set>
                                    <p:animEffect transition="in" filter="wipe(up)">
                                      <p:cBhvr>
                                        <p:cTn id="28" dur="500"/>
                                        <p:tgtEl>
                                          <p:spTgt spid="12"/>
                                        </p:tgtEl>
                                      </p:cBhvr>
                                    </p:animEffect>
                                  </p:childTnLst>
                                </p:cTn>
                              </p:par>
                              <p:par>
                                <p:cTn id="29" presetID="42" presetClass="entr" presetSubtype="0" fill="hold" nodeType="withEffect">
                                  <p:stCondLst>
                                    <p:cond delay="250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1000"/>
                                        <p:tgtEl>
                                          <p:spTgt spid="29"/>
                                        </p:tgtEl>
                                      </p:cBhvr>
                                    </p:animEffect>
                                    <p:anim calcmode="lin" valueType="num">
                                      <p:cBhvr>
                                        <p:cTn id="32" dur="1000" fill="hold"/>
                                        <p:tgtEl>
                                          <p:spTgt spid="29"/>
                                        </p:tgtEl>
                                        <p:attrNameLst>
                                          <p:attrName>ppt_x</p:attrName>
                                        </p:attrNameLst>
                                      </p:cBhvr>
                                      <p:tavLst>
                                        <p:tav tm="0">
                                          <p:val>
                                            <p:strVal val="#ppt_x"/>
                                          </p:val>
                                        </p:tav>
                                        <p:tav tm="100000">
                                          <p:val>
                                            <p:strVal val="#ppt_x"/>
                                          </p:val>
                                        </p:tav>
                                      </p:tavLst>
                                    </p:anim>
                                    <p:anim calcmode="lin" valueType="num">
                                      <p:cBhvr>
                                        <p:cTn id="33"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C4479B-B941-430E-B8EC-92EFEE71F7F6}"/>
              </a:ext>
            </a:extLst>
          </p:cNvPr>
          <p:cNvSpPr/>
          <p:nvPr/>
        </p:nvSpPr>
        <p:spPr bwMode="auto">
          <a:xfrm>
            <a:off x="0" y="1149177"/>
            <a:ext cx="12436475" cy="584534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2">
            <a:extLst>
              <a:ext uri="{FF2B5EF4-FFF2-40B4-BE49-F238E27FC236}">
                <a16:creationId xmlns:a16="http://schemas.microsoft.com/office/drawing/2014/main" id="{69E2AC4C-2CE3-4C41-8266-082C3C310C42}"/>
              </a:ext>
            </a:extLst>
          </p:cNvPr>
          <p:cNvSpPr>
            <a:spLocks noGrp="1"/>
          </p:cNvSpPr>
          <p:nvPr>
            <p:ph type="body" sz="quarter" idx="10"/>
          </p:nvPr>
        </p:nvSpPr>
        <p:spPr>
          <a:xfrm>
            <a:off x="465138" y="1149177"/>
            <a:ext cx="11533187" cy="5601533"/>
          </a:xfrm>
        </p:spPr>
        <p:txBody>
          <a:bodyPr/>
          <a:lstStyle/>
          <a:p>
            <a:pPr marL="342900" marR="0" lvl="0" indent="-342900" defTabSz="914400" eaLnBrk="1" fontAlgn="auto" latinLnBrk="0" hangingPunct="1">
              <a:lnSpc>
                <a:spcPct val="100000"/>
              </a:lnSpc>
              <a:spcBef>
                <a:spcPts val="600"/>
              </a:spcBef>
              <a:spcAft>
                <a:spcPts val="0"/>
              </a:spcAft>
              <a:buClrTx/>
              <a:buSzTx/>
              <a:buFont typeface="Arial" charset="0"/>
              <a:buNone/>
              <a:tabLst/>
              <a:defRPr/>
            </a:pPr>
            <a:r>
              <a:rPr lang="en-US" sz="1600" dirty="0">
                <a:latin typeface="+mj-lt"/>
              </a:rPr>
              <a:t>Overview of the SharePoint Framework </a:t>
            </a:r>
          </a:p>
          <a:p>
            <a:pPr marL="342900" lvl="0" indent="-342900" defTabSz="914400">
              <a:lnSpc>
                <a:spcPct val="100000"/>
              </a:lnSpc>
              <a:spcBef>
                <a:spcPts val="600"/>
              </a:spcBef>
              <a:buSzTx/>
              <a:defRPr/>
            </a:pPr>
            <a:r>
              <a:rPr lang="en-US" sz="1600" dirty="0">
                <a:latin typeface="+mj-lt"/>
                <a:hlinkClick r:id="rId2"/>
              </a:rPr>
              <a:t>https://docs.microsoft.com/sharepoint/dev/spfx/sharepoint-framework-overview</a:t>
            </a:r>
            <a:endParaRPr lang="en-US" sz="1600" dirty="0">
              <a:latin typeface="+mj-lt"/>
            </a:endParaRPr>
          </a:p>
          <a:p>
            <a:pPr marL="342900" lvl="0" indent="-342900" defTabSz="914400">
              <a:lnSpc>
                <a:spcPct val="100000"/>
              </a:lnSpc>
              <a:spcBef>
                <a:spcPts val="600"/>
              </a:spcBef>
              <a:buSzTx/>
              <a:defRPr/>
            </a:pPr>
            <a:endParaRPr lang="en-US" sz="1600" dirty="0">
              <a:latin typeface="+mj-lt"/>
            </a:endParaRPr>
          </a:p>
          <a:p>
            <a:pPr marL="342900" marR="0" lvl="0" indent="-342900" defTabSz="914400" eaLnBrk="1" fontAlgn="auto" latinLnBrk="0" hangingPunct="1">
              <a:lnSpc>
                <a:spcPct val="100000"/>
              </a:lnSpc>
              <a:spcBef>
                <a:spcPts val="600"/>
              </a:spcBef>
              <a:spcAft>
                <a:spcPts val="0"/>
              </a:spcAft>
              <a:buClrTx/>
              <a:buSzTx/>
              <a:buFont typeface="Arial" charset="0"/>
              <a:buNone/>
              <a:tabLst/>
              <a:defRPr/>
            </a:pPr>
            <a:r>
              <a:rPr lang="en-US" sz="1600" dirty="0">
                <a:latin typeface="+mj-lt"/>
              </a:rPr>
              <a:t>Overview of SharePoint Framework Extensions</a:t>
            </a:r>
          </a:p>
          <a:p>
            <a:pPr marL="342900" lvl="0" indent="-342900" defTabSz="914400">
              <a:lnSpc>
                <a:spcPct val="100000"/>
              </a:lnSpc>
              <a:spcBef>
                <a:spcPts val="600"/>
              </a:spcBef>
              <a:buSzTx/>
              <a:defRPr/>
            </a:pPr>
            <a:r>
              <a:rPr lang="en-US" sz="1600" dirty="0">
                <a:latin typeface="+mj-lt"/>
                <a:hlinkClick r:id="rId3"/>
              </a:rPr>
              <a:t>https://docs.microsoft.com/sharepoint/dev/spfx/extensions/overview-extensions</a:t>
            </a:r>
            <a:r>
              <a:rPr lang="en-US" sz="1600" dirty="0">
                <a:latin typeface="+mj-lt"/>
              </a:rPr>
              <a:t> </a:t>
            </a:r>
          </a:p>
          <a:p>
            <a:pPr marL="342900" lvl="0" indent="-342900" defTabSz="914400">
              <a:lnSpc>
                <a:spcPct val="100000"/>
              </a:lnSpc>
              <a:spcBef>
                <a:spcPts val="600"/>
              </a:spcBef>
              <a:buSzTx/>
              <a:defRPr/>
            </a:pPr>
            <a:endParaRPr lang="en-US" sz="1600" dirty="0">
              <a:latin typeface="+mj-lt"/>
            </a:endParaRPr>
          </a:p>
          <a:p>
            <a:pPr marL="342900" lvl="0" indent="-342900" defTabSz="914400">
              <a:lnSpc>
                <a:spcPct val="100000"/>
              </a:lnSpc>
              <a:spcBef>
                <a:spcPts val="600"/>
              </a:spcBef>
              <a:buSzTx/>
              <a:defRPr/>
            </a:pPr>
            <a:r>
              <a:rPr lang="en-US" sz="1600" dirty="0">
                <a:latin typeface="+mj-lt"/>
              </a:rPr>
              <a:t>Use Page Placeholders from Application Customizer</a:t>
            </a:r>
          </a:p>
          <a:p>
            <a:pPr marL="342900" lvl="0" indent="-342900" defTabSz="914400">
              <a:lnSpc>
                <a:spcPct val="100000"/>
              </a:lnSpc>
              <a:spcBef>
                <a:spcPts val="600"/>
              </a:spcBef>
              <a:buSzTx/>
              <a:defRPr/>
            </a:pPr>
            <a:r>
              <a:rPr lang="en-US" sz="1600" dirty="0">
                <a:latin typeface="+mj-lt"/>
                <a:hlinkClick r:id="rId4"/>
              </a:rPr>
              <a:t>https://docs.microsoft.com/sharepoint/dev/spfx/extensions/get-started/using-page-placeholder-with-extensions</a:t>
            </a:r>
            <a:r>
              <a:rPr lang="en-US" sz="1600" dirty="0">
                <a:latin typeface="+mj-lt"/>
              </a:rPr>
              <a:t> </a:t>
            </a:r>
          </a:p>
          <a:p>
            <a:pPr marL="342900" lvl="0" indent="-342900" defTabSz="914400">
              <a:lnSpc>
                <a:spcPct val="100000"/>
              </a:lnSpc>
              <a:spcBef>
                <a:spcPts val="600"/>
              </a:spcBef>
              <a:buSzTx/>
              <a:defRPr/>
            </a:pPr>
            <a:endParaRPr lang="en-US" sz="1600" dirty="0">
              <a:latin typeface="+mj-lt"/>
            </a:endParaRPr>
          </a:p>
          <a:p>
            <a:pPr marL="342900" lvl="0" indent="-342900" defTabSz="914400">
              <a:lnSpc>
                <a:spcPct val="100000"/>
              </a:lnSpc>
              <a:spcBef>
                <a:spcPts val="600"/>
              </a:spcBef>
              <a:buSzTx/>
              <a:defRPr/>
            </a:pPr>
            <a:r>
              <a:rPr lang="en-US" sz="1600" dirty="0">
                <a:latin typeface="+mj-lt"/>
              </a:rPr>
              <a:t>Tenant Wide Deployment of SharePoint Framework Extensions</a:t>
            </a:r>
          </a:p>
          <a:p>
            <a:pPr marL="342900" lvl="0" indent="-342900" defTabSz="914400">
              <a:lnSpc>
                <a:spcPct val="100000"/>
              </a:lnSpc>
              <a:spcBef>
                <a:spcPts val="600"/>
              </a:spcBef>
              <a:buSzTx/>
              <a:defRPr/>
            </a:pPr>
            <a:r>
              <a:rPr lang="en-US" sz="1600" dirty="0">
                <a:latin typeface="+mj-lt"/>
                <a:hlinkClick r:id="rId5"/>
              </a:rPr>
              <a:t>https://docs.microsoft.com/sharepoint/dev/spfx/extensions/basics/tenant-wide-deployment-extensions</a:t>
            </a:r>
            <a:endParaRPr lang="en-US" sz="1600" dirty="0">
              <a:latin typeface="+mj-lt"/>
            </a:endParaRPr>
          </a:p>
          <a:p>
            <a:pPr marL="342900" lvl="0" indent="-342900" defTabSz="914400">
              <a:lnSpc>
                <a:spcPct val="100000"/>
              </a:lnSpc>
              <a:spcBef>
                <a:spcPts val="600"/>
              </a:spcBef>
              <a:buSzTx/>
              <a:defRPr/>
            </a:pPr>
            <a:endParaRPr lang="en-US" sz="1600" dirty="0">
              <a:latin typeface="+mj-lt"/>
            </a:endParaRPr>
          </a:p>
          <a:p>
            <a:pPr marL="342900" lvl="0" indent="-342900" defTabSz="914400">
              <a:lnSpc>
                <a:spcPct val="100000"/>
              </a:lnSpc>
              <a:spcBef>
                <a:spcPts val="600"/>
              </a:spcBef>
              <a:buSzTx/>
              <a:defRPr/>
            </a:pPr>
            <a:r>
              <a:rPr lang="en-US" sz="1600" dirty="0">
                <a:latin typeface="+mj-lt"/>
              </a:rPr>
              <a:t>Build your First Field Customizer Extension</a:t>
            </a:r>
          </a:p>
          <a:p>
            <a:pPr marL="342900" lvl="0" indent="-342900" defTabSz="914400">
              <a:lnSpc>
                <a:spcPct val="100000"/>
              </a:lnSpc>
              <a:spcBef>
                <a:spcPts val="600"/>
              </a:spcBef>
              <a:buSzTx/>
              <a:defRPr/>
            </a:pPr>
            <a:r>
              <a:rPr lang="en-US" sz="1600" dirty="0">
                <a:solidFill>
                  <a:srgbClr val="FF0000"/>
                </a:solidFill>
                <a:latin typeface="+mj-lt"/>
                <a:hlinkClick r:id="rId6">
                  <a:extLst>
                    <a:ext uri="{A12FA001-AC4F-418D-AE19-62706E023703}">
                      <ahyp:hlinkClr xmlns:ahyp="http://schemas.microsoft.com/office/drawing/2018/hyperlinkcolor" val="tx"/>
                    </a:ext>
                  </a:extLst>
                </a:hlinkClick>
              </a:rPr>
              <a:t>https://docs.microsoft.com/sharepoint/dev/spfx/extensions/get-started/building-simple-field-customizer</a:t>
            </a:r>
            <a:r>
              <a:rPr lang="en-US" sz="1600" dirty="0">
                <a:solidFill>
                  <a:srgbClr val="FF0000"/>
                </a:solidFill>
                <a:latin typeface="+mj-lt"/>
              </a:rPr>
              <a:t>  </a:t>
            </a:r>
          </a:p>
          <a:p>
            <a:pPr marL="342900" lvl="0" indent="-342900" defTabSz="914400">
              <a:lnSpc>
                <a:spcPct val="100000"/>
              </a:lnSpc>
              <a:spcBef>
                <a:spcPts val="600"/>
              </a:spcBef>
              <a:buSzTx/>
              <a:defRPr/>
            </a:pPr>
            <a:r>
              <a:rPr lang="en-US" sz="1600" dirty="0">
                <a:latin typeface="+mj-lt"/>
              </a:rPr>
              <a:t> </a:t>
            </a:r>
          </a:p>
          <a:p>
            <a:pPr marL="342900" lvl="0" indent="-342900" defTabSz="914400">
              <a:lnSpc>
                <a:spcPct val="100000"/>
              </a:lnSpc>
              <a:spcBef>
                <a:spcPts val="600"/>
              </a:spcBef>
              <a:buSzTx/>
              <a:defRPr/>
            </a:pPr>
            <a:r>
              <a:rPr lang="en-US" sz="1600" dirty="0">
                <a:latin typeface="+mj-lt"/>
              </a:rPr>
              <a:t>Build your First  </a:t>
            </a:r>
            <a:r>
              <a:rPr lang="en-US" sz="1600" dirty="0" err="1">
                <a:latin typeface="+mj-lt"/>
              </a:rPr>
              <a:t>ListView</a:t>
            </a:r>
            <a:r>
              <a:rPr lang="en-US" sz="1600" dirty="0">
                <a:latin typeface="+mj-lt"/>
              </a:rPr>
              <a:t> Command Set extension</a:t>
            </a:r>
          </a:p>
          <a:p>
            <a:pPr marL="342900" lvl="0" indent="-342900" defTabSz="914400">
              <a:lnSpc>
                <a:spcPct val="100000"/>
              </a:lnSpc>
              <a:spcBef>
                <a:spcPts val="600"/>
              </a:spcBef>
              <a:buSzTx/>
              <a:defRPr/>
            </a:pPr>
            <a:r>
              <a:rPr lang="en-US" sz="1600" dirty="0">
                <a:solidFill>
                  <a:srgbClr val="FF0000"/>
                </a:solidFill>
                <a:latin typeface="+mj-lt"/>
                <a:hlinkClick r:id="rId7">
                  <a:extLst>
                    <a:ext uri="{A12FA001-AC4F-418D-AE19-62706E023703}">
                      <ahyp:hlinkClr xmlns:ahyp="http://schemas.microsoft.com/office/drawing/2018/hyperlinkcolor" val="tx"/>
                    </a:ext>
                  </a:extLst>
                </a:hlinkClick>
              </a:rPr>
              <a:t>https://docs.microsoft.com/en-us/sharepoint/dev/spfx/extensions/get-started/building-simple-cmdset-with-dialog-api</a:t>
            </a:r>
            <a:r>
              <a:rPr lang="en-US" sz="1600" dirty="0">
                <a:solidFill>
                  <a:srgbClr val="FF0000"/>
                </a:solidFill>
                <a:latin typeface="+mj-lt"/>
              </a:rPr>
              <a:t> </a:t>
            </a:r>
          </a:p>
        </p:txBody>
      </p:sp>
      <p:sp>
        <p:nvSpPr>
          <p:cNvPr id="7" name="Title 1">
            <a:extLst>
              <a:ext uri="{FF2B5EF4-FFF2-40B4-BE49-F238E27FC236}">
                <a16:creationId xmlns:a16="http://schemas.microsoft.com/office/drawing/2014/main" id="{9ABE7800-0FFE-457D-A966-800D6F06F1BF}"/>
              </a:ext>
            </a:extLst>
          </p:cNvPr>
          <p:cNvSpPr>
            <a:spLocks noGrp="1"/>
          </p:cNvSpPr>
          <p:nvPr>
            <p:ph type="title"/>
          </p:nvPr>
        </p:nvSpPr>
        <p:spPr>
          <a:xfrm>
            <a:off x="0" y="157466"/>
            <a:ext cx="11533187" cy="747897"/>
          </a:xfrm>
        </p:spPr>
        <p:txBody>
          <a:bodyPr/>
          <a:lstStyle/>
          <a:p>
            <a:r>
              <a:rPr lang="en-US" sz="5400" dirty="0">
                <a:solidFill>
                  <a:schemeClr val="tx1"/>
                </a:solidFill>
              </a:rPr>
              <a:t>References</a:t>
            </a:r>
          </a:p>
        </p:txBody>
      </p:sp>
    </p:spTree>
    <p:extLst>
      <p:ext uri="{BB962C8B-B14F-4D97-AF65-F5344CB8AC3E}">
        <p14:creationId xmlns:p14="http://schemas.microsoft.com/office/powerpoint/2010/main" val="148273872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0F379E-42A4-4A55-A1C3-3DB73AA36DE8}"/>
              </a:ext>
            </a:extLst>
          </p:cNvPr>
          <p:cNvSpPr/>
          <p:nvPr/>
        </p:nvSpPr>
        <p:spPr bwMode="auto">
          <a:xfrm>
            <a:off x="883" y="497"/>
            <a:ext cx="12434711" cy="6993533"/>
          </a:xfrm>
          <a:prstGeom prst="rect">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dirty="0" err="1">
              <a:gradFill>
                <a:gsLst>
                  <a:gs pos="0">
                    <a:srgbClr val="FFFFFF"/>
                  </a:gs>
                  <a:gs pos="100000">
                    <a:srgbClr val="FFFFFF"/>
                  </a:gs>
                </a:gsLst>
                <a:lin ang="5400000" scaled="0"/>
              </a:gradFill>
              <a:highlight>
                <a:srgbClr val="2F2F2F"/>
              </a:highlight>
              <a:ea typeface="Segoe UI" pitchFamily="34" charset="0"/>
              <a:cs typeface="Segoe UI" pitchFamily="34" charset="0"/>
            </a:endParaRPr>
          </a:p>
        </p:txBody>
      </p:sp>
      <p:pic>
        <p:nvPicPr>
          <p:cNvPr id="15" name="Content Placeholder 14" descr="Group">
            <a:extLst>
              <a:ext uri="{FF2B5EF4-FFF2-40B4-BE49-F238E27FC236}">
                <a16:creationId xmlns:a16="http://schemas.microsoft.com/office/drawing/2014/main" id="{521DEFB8-53F2-43E7-81A5-9C37007C133B}"/>
              </a:ext>
            </a:extLst>
          </p:cNvPr>
          <p:cNvPicPr>
            <a:picLocks noGrp="1" noChangeAspect="1"/>
          </p:cNvPicPr>
          <p:nvPr>
            <p:ph idx="2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73955" y="962776"/>
            <a:ext cx="2715134" cy="2715134"/>
          </a:xfrm>
        </p:spPr>
      </p:pic>
      <p:pic>
        <p:nvPicPr>
          <p:cNvPr id="13" name="Content Placeholder 12" descr="Megaphone">
            <a:extLst>
              <a:ext uri="{FF2B5EF4-FFF2-40B4-BE49-F238E27FC236}">
                <a16:creationId xmlns:a16="http://schemas.microsoft.com/office/drawing/2014/main" id="{244F596D-5D35-4AB3-998D-1F112E0A0B0D}"/>
              </a:ext>
            </a:extLst>
          </p:cNvPr>
          <p:cNvPicPr>
            <a:picLocks noGrp="1" noChangeAspect="1"/>
          </p:cNvPicPr>
          <p:nvPr>
            <p:ph idx="18"/>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0799" y="1084190"/>
            <a:ext cx="2374316" cy="2374316"/>
          </a:xfrm>
        </p:spPr>
      </p:pic>
      <p:sp>
        <p:nvSpPr>
          <p:cNvPr id="5" name="Content Placeholder 4">
            <a:extLst>
              <a:ext uri="{FF2B5EF4-FFF2-40B4-BE49-F238E27FC236}">
                <a16:creationId xmlns:a16="http://schemas.microsoft.com/office/drawing/2014/main" id="{87CE4B98-12A1-4C90-B056-A785FEF964A8}"/>
              </a:ext>
            </a:extLst>
          </p:cNvPr>
          <p:cNvSpPr>
            <a:spLocks noGrp="1"/>
          </p:cNvSpPr>
          <p:nvPr>
            <p:ph idx="1"/>
          </p:nvPr>
        </p:nvSpPr>
        <p:spPr>
          <a:xfrm>
            <a:off x="410038" y="3563225"/>
            <a:ext cx="3704434" cy="1905222"/>
          </a:xfrm>
        </p:spPr>
        <p:txBody>
          <a:bodyPr>
            <a:normAutofit/>
          </a:bodyPr>
          <a:lstStyle/>
          <a:p>
            <a:r>
              <a:rPr lang="en-US" sz="3060" b="1" dirty="0">
                <a:solidFill>
                  <a:schemeClr val="bg1"/>
                </a:solidFill>
              </a:rPr>
              <a:t>SPFx Info</a:t>
            </a:r>
            <a:endParaRPr lang="en-US" sz="1428" b="1" dirty="0">
              <a:solidFill>
                <a:schemeClr val="bg1"/>
              </a:solidFill>
            </a:endParaRPr>
          </a:p>
          <a:p>
            <a:endParaRPr lang="en-GB" sz="2856" b="1" dirty="0">
              <a:solidFill>
                <a:srgbClr val="FFC000"/>
              </a:solidFill>
              <a:hlinkClick r:id="rId6">
                <a:extLst>
                  <a:ext uri="{A12FA001-AC4F-418D-AE19-62706E023703}">
                    <ahyp:hlinkClr xmlns:ahyp="http://schemas.microsoft.com/office/drawing/2018/hyperlinkcolor" val="tx"/>
                  </a:ext>
                </a:extLst>
              </a:hlinkClick>
            </a:endParaRPr>
          </a:p>
          <a:p>
            <a:r>
              <a:rPr lang="en-GB" sz="1632" b="1" dirty="0">
                <a:solidFill>
                  <a:srgbClr val="FFC000"/>
                </a:solidFill>
                <a:hlinkClick r:id="rId6">
                  <a:extLst>
                    <a:ext uri="{A12FA001-AC4F-418D-AE19-62706E023703}">
                      <ahyp:hlinkClr xmlns:ahyp="http://schemas.microsoft.com/office/drawing/2018/hyperlinkcolor" val="tx"/>
                    </a:ext>
                  </a:extLst>
                </a:hlinkClick>
              </a:rPr>
              <a:t>https://docs.microsoft.com/en-us/sharepoint/dev/spfx/sharepoint-framework-overview</a:t>
            </a:r>
            <a:endParaRPr lang="en-US" sz="1632" b="1" dirty="0">
              <a:solidFill>
                <a:srgbClr val="FFC000"/>
              </a:solidFill>
            </a:endParaRPr>
          </a:p>
        </p:txBody>
      </p:sp>
      <p:sp>
        <p:nvSpPr>
          <p:cNvPr id="10" name="Content Placeholder 9">
            <a:extLst>
              <a:ext uri="{FF2B5EF4-FFF2-40B4-BE49-F238E27FC236}">
                <a16:creationId xmlns:a16="http://schemas.microsoft.com/office/drawing/2014/main" id="{92D92019-CFAE-4516-8364-BB58A0AC348D}"/>
              </a:ext>
            </a:extLst>
          </p:cNvPr>
          <p:cNvSpPr>
            <a:spLocks noGrp="1"/>
          </p:cNvSpPr>
          <p:nvPr>
            <p:ph idx="25"/>
          </p:nvPr>
        </p:nvSpPr>
        <p:spPr/>
        <p:txBody>
          <a:bodyPr>
            <a:normAutofit/>
          </a:bodyPr>
          <a:lstStyle/>
          <a:p>
            <a:r>
              <a:rPr lang="en-US" sz="3060" b="1" dirty="0">
                <a:solidFill>
                  <a:schemeClr val="bg1"/>
                </a:solidFill>
              </a:rPr>
              <a:t>Twitter</a:t>
            </a:r>
          </a:p>
          <a:p>
            <a:endParaRPr lang="en-US" sz="1428" b="1" dirty="0">
              <a:solidFill>
                <a:schemeClr val="bg1"/>
              </a:solidFill>
            </a:endParaRPr>
          </a:p>
          <a:p>
            <a:r>
              <a:rPr lang="en-US" sz="2448" b="1" dirty="0">
                <a:solidFill>
                  <a:srgbClr val="FFC000"/>
                </a:solidFill>
              </a:rPr>
              <a:t>@ m365pnp</a:t>
            </a:r>
          </a:p>
        </p:txBody>
      </p:sp>
      <p:sp>
        <p:nvSpPr>
          <p:cNvPr id="11" name="Content Placeholder 10">
            <a:extLst>
              <a:ext uri="{FF2B5EF4-FFF2-40B4-BE49-F238E27FC236}">
                <a16:creationId xmlns:a16="http://schemas.microsoft.com/office/drawing/2014/main" id="{FDC501D9-9B42-496E-A884-A0F3CA738CF3}"/>
              </a:ext>
            </a:extLst>
          </p:cNvPr>
          <p:cNvSpPr>
            <a:spLocks noGrp="1"/>
          </p:cNvSpPr>
          <p:nvPr>
            <p:ph idx="26"/>
          </p:nvPr>
        </p:nvSpPr>
        <p:spPr/>
        <p:txBody>
          <a:bodyPr>
            <a:normAutofit/>
          </a:bodyPr>
          <a:lstStyle/>
          <a:p>
            <a:r>
              <a:rPr lang="en-US" sz="3060" b="1" dirty="0">
                <a:solidFill>
                  <a:schemeClr val="bg1"/>
                </a:solidFill>
              </a:rPr>
              <a:t>Tech Community</a:t>
            </a:r>
          </a:p>
          <a:p>
            <a:endParaRPr lang="en-US" sz="1428" b="1" dirty="0">
              <a:solidFill>
                <a:schemeClr val="bg1"/>
              </a:solidFill>
            </a:endParaRPr>
          </a:p>
          <a:p>
            <a:r>
              <a:rPr lang="en-US" sz="2448" b="1" dirty="0">
                <a:solidFill>
                  <a:srgbClr val="FFC000"/>
                </a:solidFill>
              </a:rPr>
              <a:t>aka.ms/sppnp-community</a:t>
            </a:r>
          </a:p>
        </p:txBody>
      </p:sp>
      <p:pic>
        <p:nvPicPr>
          <p:cNvPr id="22" name="Content Placeholder 21" descr="Twitter Bird">
            <a:extLst>
              <a:ext uri="{FF2B5EF4-FFF2-40B4-BE49-F238E27FC236}">
                <a16:creationId xmlns:a16="http://schemas.microsoft.com/office/drawing/2014/main" id="{6D6F19C4-25E9-4952-A0F3-C3F6022AE41F}"/>
              </a:ext>
            </a:extLst>
          </p:cNvPr>
          <p:cNvPicPr>
            <a:picLocks noGrp="1" noChangeAspect="1" noChangeArrowheads="1"/>
          </p:cNvPicPr>
          <p:nvPr>
            <p:ph idx="21"/>
          </p:nvPr>
        </p:nvPicPr>
        <p:blipFill rotWithShape="1">
          <a:blip r:embed="rId7">
            <a:extLst>
              <a:ext uri="{BEBA8EAE-BF5A-486C-A8C5-ECC9F3942E4B}">
                <a14:imgProps xmlns:a14="http://schemas.microsoft.com/office/drawing/2010/main">
                  <a14:imgLayer r:embed="rId8">
                    <a14:imgEffect>
                      <a14:backgroundRemoval t="23867" b="76267" l="33667" r="65567">
                        <a14:foregroundMark x1="34967" y1="31667" x2="34967" y2="31667"/>
                        <a14:foregroundMark x1="35533" y1="26600" x2="36133" y2="33133"/>
                        <a14:foregroundMark x1="56667" y1="25533" x2="56667" y2="25533"/>
                        <a14:foregroundMark x1="39133" y1="73800" x2="39133" y2="73800"/>
                        <a14:foregroundMark x1="45200" y1="76267" x2="45200" y2="76267"/>
                        <a14:foregroundMark x1="34833" y1="71733" x2="34833" y2="71733"/>
                        <a14:foregroundMark x1="33667" y1="71067" x2="33667" y2="71067"/>
                        <a14:foregroundMark x1="65267" y1="25800" x2="65267" y2="25800"/>
                        <a14:foregroundMark x1="65600" y1="30867" x2="65600" y2="30867"/>
                        <a14:foregroundMark x1="65400" y1="24600" x2="65400" y2="24600"/>
                        <a14:foregroundMark x1="56533" y1="23867" x2="56533" y2="23867"/>
                      </a14:backgroundRemoval>
                    </a14:imgEffect>
                  </a14:imgLayer>
                </a14:imgProps>
              </a:ext>
              <a:ext uri="{28A0092B-C50C-407E-A947-70E740481C1C}">
                <a14:useLocalDpi xmlns:a14="http://schemas.microsoft.com/office/drawing/2010/main" val="0"/>
              </a:ext>
            </a:extLst>
          </a:blip>
          <a:srcRect l="31977" t="21485" r="32227" b="20477"/>
          <a:stretch/>
        </p:blipFill>
        <p:spPr bwMode="auto">
          <a:xfrm>
            <a:off x="5141490" y="1481860"/>
            <a:ext cx="2151173" cy="174390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BE050D6B-BA7A-4E5E-9550-DB53F67BCAEC}"/>
              </a:ext>
            </a:extLst>
          </p:cNvPr>
          <p:cNvCxnSpPr>
            <a:cxnSpLocks/>
          </p:cNvCxnSpPr>
          <p:nvPr/>
        </p:nvCxnSpPr>
        <p:spPr>
          <a:xfrm>
            <a:off x="671813" y="4217296"/>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5BF473C-D798-4CCB-B89E-1768A7F770CF}"/>
              </a:ext>
            </a:extLst>
          </p:cNvPr>
          <p:cNvCxnSpPr>
            <a:cxnSpLocks/>
          </p:cNvCxnSpPr>
          <p:nvPr/>
        </p:nvCxnSpPr>
        <p:spPr>
          <a:xfrm>
            <a:off x="5049603" y="4217296"/>
            <a:ext cx="224306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012C7E-B644-4EBC-8F4B-117B61E82F2A}"/>
              </a:ext>
            </a:extLst>
          </p:cNvPr>
          <p:cNvCxnSpPr>
            <a:cxnSpLocks/>
          </p:cNvCxnSpPr>
          <p:nvPr/>
        </p:nvCxnSpPr>
        <p:spPr>
          <a:xfrm>
            <a:off x="8632553" y="4320254"/>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236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750"/>
                                        <p:tgtEl>
                                          <p:spTgt spid="12"/>
                                        </p:tgtEl>
                                      </p:cBhvr>
                                    </p:animEffect>
                                  </p:childTnLst>
                                </p:cTn>
                              </p:par>
                              <p:par>
                                <p:cTn id="8" presetID="22" presetClass="entr" presetSubtype="8"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750"/>
                                        <p:tgtEl>
                                          <p:spTgt spid="14"/>
                                        </p:tgtEl>
                                      </p:cBhvr>
                                    </p:animEffect>
                                  </p:childTnLst>
                                </p:cTn>
                              </p:par>
                              <p:par>
                                <p:cTn id="11" presetID="22" presetClass="entr" presetSubtype="8" fill="hold" nodeType="withEffect">
                                  <p:stCondLst>
                                    <p:cond delay="25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p:nvPr/>
        </p:nvCxnSpPr>
        <p:spPr>
          <a:xfrm flipV="1">
            <a:off x="225667" y="3903883"/>
            <a:ext cx="11938536" cy="36980"/>
          </a:xfrm>
          <a:prstGeom prst="straightConnector1">
            <a:avLst/>
          </a:prstGeom>
          <a:ln w="76200">
            <a:solidFill>
              <a:schemeClr val="bg2">
                <a:lumMod val="50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31237" y="188042"/>
            <a:ext cx="11574000" cy="553998"/>
          </a:xfrm>
        </p:spPr>
        <p:txBody>
          <a:bodyPr/>
          <a:lstStyle/>
          <a:p>
            <a:r>
              <a:rPr lang="en-US" sz="4000" dirty="0">
                <a:solidFill>
                  <a:schemeClr val="bg1">
                    <a:lumMod val="25000"/>
                  </a:schemeClr>
                </a:solidFill>
                <a:ea typeface="+mj-ea"/>
                <a:cs typeface="+mj-cs"/>
              </a:rPr>
              <a:t>SharePoint UX – Evolving cross versions</a:t>
            </a:r>
          </a:p>
        </p:txBody>
      </p:sp>
      <p:grpSp>
        <p:nvGrpSpPr>
          <p:cNvPr id="57" name="Group 56"/>
          <p:cNvGrpSpPr/>
          <p:nvPr/>
        </p:nvGrpSpPr>
        <p:grpSpPr>
          <a:xfrm>
            <a:off x="5852240" y="1464618"/>
            <a:ext cx="1800000" cy="4436045"/>
            <a:chOff x="5852240" y="1464618"/>
            <a:chExt cx="1800000" cy="4436045"/>
          </a:xfrm>
        </p:grpSpPr>
        <p:sp>
          <p:nvSpPr>
            <p:cNvPr id="11" name="Flowchart: Connector 10"/>
            <p:cNvSpPr/>
            <p:nvPr/>
          </p:nvSpPr>
          <p:spPr>
            <a:xfrm>
              <a:off x="6269286" y="3726150"/>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sp>
          <p:nvSpPr>
            <p:cNvPr id="12" name="TextBox 11"/>
            <p:cNvSpPr txBox="1"/>
            <p:nvPr/>
          </p:nvSpPr>
          <p:spPr>
            <a:xfrm>
              <a:off x="5852240" y="2940833"/>
              <a:ext cx="1230093" cy="657231"/>
            </a:xfrm>
            <a:prstGeom prst="rect">
              <a:avLst/>
            </a:prstGeom>
            <a:noFill/>
          </p:spPr>
          <p:txBody>
            <a:bodyPr wrap="square" rtlCol="0">
              <a:spAutoFit/>
            </a:bodyPr>
            <a:lstStyle/>
            <a:p>
              <a:pPr defTabSz="932559"/>
              <a:r>
                <a:rPr lang="en-US" sz="3671" dirty="0">
                  <a:solidFill>
                    <a:schemeClr val="tx2"/>
                  </a:solidFill>
                  <a:latin typeface="Segoe UI Light"/>
                </a:rPr>
                <a:t>2009</a:t>
              </a:r>
            </a:p>
          </p:txBody>
        </p:sp>
        <p:sp>
          <p:nvSpPr>
            <p:cNvPr id="29" name="TextBox 28"/>
            <p:cNvSpPr txBox="1"/>
            <p:nvPr/>
          </p:nvSpPr>
          <p:spPr>
            <a:xfrm>
              <a:off x="5852240" y="2457944"/>
              <a:ext cx="1389833"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2010</a:t>
              </a:r>
            </a:p>
          </p:txBody>
        </p:sp>
        <p:sp>
          <p:nvSpPr>
            <p:cNvPr id="78" name="TextBox 77"/>
            <p:cNvSpPr txBox="1"/>
            <p:nvPr/>
          </p:nvSpPr>
          <p:spPr>
            <a:xfrm>
              <a:off x="5852240" y="4287914"/>
              <a:ext cx="1800000" cy="1612749"/>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FAST acquisition</a:t>
              </a:r>
            </a:p>
            <a:p>
              <a:pPr>
                <a:lnSpc>
                  <a:spcPct val="90000"/>
                </a:lnSpc>
                <a:spcAft>
                  <a:spcPts val="600"/>
                </a:spcAft>
              </a:pPr>
              <a:r>
                <a:rPr lang="en-US" sz="1400" dirty="0">
                  <a:gradFill>
                    <a:gsLst>
                      <a:gs pos="2917">
                        <a:schemeClr val="tx1"/>
                      </a:gs>
                      <a:gs pos="30000">
                        <a:schemeClr val="tx1"/>
                      </a:gs>
                    </a:gsLst>
                    <a:lin ang="5400000" scaled="0"/>
                  </a:gradFill>
                </a:rPr>
                <a:t>Shared Services (e.g. taxonomy)</a:t>
              </a:r>
            </a:p>
            <a:p>
              <a:pPr>
                <a:lnSpc>
                  <a:spcPct val="90000"/>
                </a:lnSpc>
                <a:spcAft>
                  <a:spcPts val="600"/>
                </a:spcAft>
              </a:pPr>
              <a:r>
                <a:rPr lang="en-US" sz="1400" dirty="0">
                  <a:gradFill>
                    <a:gsLst>
                      <a:gs pos="2917">
                        <a:schemeClr val="tx1"/>
                      </a:gs>
                      <a:gs pos="30000">
                        <a:schemeClr val="tx1"/>
                      </a:gs>
                    </a:gsLst>
                    <a:lin ang="5400000" scaled="0"/>
                  </a:gradFill>
                </a:rPr>
                <a:t>First Client-Side Rendering Using XSL</a:t>
              </a:r>
            </a:p>
          </p:txBody>
        </p:sp>
        <p:pic>
          <p:nvPicPr>
            <p:cNvPr id="1026" name="Picture 2" descr="Image result for sharepoint 2010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2240" y="1464618"/>
              <a:ext cx="952787" cy="9527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p:cNvGrpSpPr/>
          <p:nvPr/>
        </p:nvGrpSpPr>
        <p:grpSpPr>
          <a:xfrm>
            <a:off x="4010951" y="1441662"/>
            <a:ext cx="1682114" cy="3529516"/>
            <a:chOff x="4010951" y="1441662"/>
            <a:chExt cx="1682114" cy="3529516"/>
          </a:xfrm>
        </p:grpSpPr>
        <p:sp>
          <p:nvSpPr>
            <p:cNvPr id="9" name="Flowchart: Connector 8"/>
            <p:cNvSpPr/>
            <p:nvPr/>
          </p:nvSpPr>
          <p:spPr>
            <a:xfrm>
              <a:off x="4426154" y="3676471"/>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sp>
          <p:nvSpPr>
            <p:cNvPr id="10" name="TextBox 9"/>
            <p:cNvSpPr txBox="1"/>
            <p:nvPr/>
          </p:nvSpPr>
          <p:spPr>
            <a:xfrm>
              <a:off x="4010951" y="2908940"/>
              <a:ext cx="1226406" cy="670315"/>
            </a:xfrm>
            <a:prstGeom prst="rect">
              <a:avLst/>
            </a:prstGeom>
            <a:noFill/>
          </p:spPr>
          <p:txBody>
            <a:bodyPr wrap="none" rtlCol="0">
              <a:spAutoFit/>
            </a:bodyPr>
            <a:lstStyle/>
            <a:p>
              <a:pPr defTabSz="932559"/>
              <a:r>
                <a:rPr lang="en-US" sz="3671" dirty="0">
                  <a:solidFill>
                    <a:schemeClr val="tx2"/>
                  </a:solidFill>
                  <a:latin typeface="Segoe UI Light"/>
                </a:rPr>
                <a:t>2006</a:t>
              </a:r>
            </a:p>
          </p:txBody>
        </p:sp>
        <p:sp>
          <p:nvSpPr>
            <p:cNvPr id="27" name="TextBox 26"/>
            <p:cNvSpPr txBox="1"/>
            <p:nvPr/>
          </p:nvSpPr>
          <p:spPr>
            <a:xfrm>
              <a:off x="4010951" y="2432775"/>
              <a:ext cx="1682114" cy="542399"/>
            </a:xfrm>
            <a:prstGeom prst="rect">
              <a:avLst/>
            </a:prstGeom>
            <a:noFill/>
          </p:spPr>
          <p:txBody>
            <a:bodyPr wrap="none" rtlCol="0">
              <a:spAutoFit/>
            </a:bodyPr>
            <a:lstStyle/>
            <a:p>
              <a:pPr defTabSz="932559"/>
              <a:r>
                <a:rPr lang="en-US" sz="1428" dirty="0">
                  <a:solidFill>
                    <a:srgbClr val="000000">
                      <a:lumMod val="65000"/>
                      <a:lumOff val="35000"/>
                    </a:srgbClr>
                  </a:solidFill>
                </a:rPr>
                <a:t>Office SharePoint</a:t>
              </a:r>
            </a:p>
            <a:p>
              <a:pPr defTabSz="932559"/>
              <a:r>
                <a:rPr lang="en-US" sz="1428" dirty="0">
                  <a:solidFill>
                    <a:srgbClr val="000000">
                      <a:lumMod val="65000"/>
                      <a:lumOff val="35000"/>
                    </a:srgbClr>
                  </a:solidFill>
                </a:rPr>
                <a:t>Server 2007</a:t>
              </a:r>
            </a:p>
          </p:txBody>
        </p:sp>
        <p:sp>
          <p:nvSpPr>
            <p:cNvPr id="77" name="TextBox 76"/>
            <p:cNvSpPr txBox="1"/>
            <p:nvPr/>
          </p:nvSpPr>
          <p:spPr>
            <a:xfrm>
              <a:off x="4010951" y="4287914"/>
              <a:ext cx="1577032" cy="683264"/>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SharePoint Publishing</a:t>
              </a:r>
            </a:p>
          </p:txBody>
        </p:sp>
        <p:pic>
          <p:nvPicPr>
            <p:cNvPr id="1028" name="Picture 4" descr="Image result for sharepoint 2007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4272" y="1441662"/>
              <a:ext cx="963169" cy="959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p:cNvGrpSpPr/>
          <p:nvPr/>
        </p:nvGrpSpPr>
        <p:grpSpPr>
          <a:xfrm>
            <a:off x="2216142" y="1473173"/>
            <a:ext cx="1697839" cy="3845792"/>
            <a:chOff x="2169662" y="1473173"/>
            <a:chExt cx="1697839" cy="3845792"/>
          </a:xfrm>
        </p:grpSpPr>
        <p:sp>
          <p:nvSpPr>
            <p:cNvPr id="8" name="TextBox 7"/>
            <p:cNvSpPr txBox="1"/>
            <p:nvPr/>
          </p:nvSpPr>
          <p:spPr>
            <a:xfrm>
              <a:off x="2169662" y="2898497"/>
              <a:ext cx="1173986" cy="670315"/>
            </a:xfrm>
            <a:prstGeom prst="rect">
              <a:avLst/>
            </a:prstGeom>
            <a:noFill/>
          </p:spPr>
          <p:txBody>
            <a:bodyPr wrap="none" rtlCol="0">
              <a:spAutoFit/>
            </a:bodyPr>
            <a:lstStyle/>
            <a:p>
              <a:pPr defTabSz="932559"/>
              <a:r>
                <a:rPr lang="en-US" sz="3671" dirty="0">
                  <a:solidFill>
                    <a:schemeClr val="tx2"/>
                  </a:solidFill>
                  <a:latin typeface="Segoe UI Light"/>
                </a:rPr>
                <a:t>2003</a:t>
              </a:r>
            </a:p>
          </p:txBody>
        </p:sp>
        <p:sp>
          <p:nvSpPr>
            <p:cNvPr id="25" name="TextBox 24"/>
            <p:cNvSpPr txBox="1"/>
            <p:nvPr/>
          </p:nvSpPr>
          <p:spPr>
            <a:xfrm>
              <a:off x="2169662" y="2437502"/>
              <a:ext cx="1697839"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Portal Server 2003</a:t>
              </a:r>
            </a:p>
          </p:txBody>
        </p:sp>
        <p:sp>
          <p:nvSpPr>
            <p:cNvPr id="7" name="Flowchart: Connector 6"/>
            <p:cNvSpPr/>
            <p:nvPr/>
          </p:nvSpPr>
          <p:spPr>
            <a:xfrm>
              <a:off x="2558655" y="3696365"/>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dirty="0">
                <a:solidFill>
                  <a:srgbClr val="FFFFFF"/>
                </a:solidFill>
              </a:endParaRPr>
            </a:p>
          </p:txBody>
        </p:sp>
        <p:sp>
          <p:nvSpPr>
            <p:cNvPr id="76" name="TextBox 75"/>
            <p:cNvSpPr txBox="1"/>
            <p:nvPr/>
          </p:nvSpPr>
          <p:spPr>
            <a:xfrm>
              <a:off x="2169662" y="4287914"/>
              <a:ext cx="1509627" cy="1031051"/>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ASP.NET</a:t>
              </a:r>
            </a:p>
            <a:p>
              <a:pPr>
                <a:lnSpc>
                  <a:spcPct val="90000"/>
                </a:lnSpc>
                <a:spcAft>
                  <a:spcPts val="600"/>
                </a:spcAft>
              </a:pPr>
              <a:r>
                <a:rPr lang="en-US" sz="1400" dirty="0" err="1">
                  <a:gradFill>
                    <a:gsLst>
                      <a:gs pos="2917">
                        <a:schemeClr val="tx1"/>
                      </a:gs>
                      <a:gs pos="30000">
                        <a:schemeClr val="tx1"/>
                      </a:gs>
                    </a:gsLst>
                    <a:lin ang="5400000" scaled="0"/>
                  </a:gradFill>
                </a:rPr>
                <a:t>WebParts</a:t>
              </a:r>
              <a:endParaRPr lang="en-US" sz="1400" dirty="0">
                <a:gradFill>
                  <a:gsLst>
                    <a:gs pos="2917">
                      <a:schemeClr val="tx1"/>
                    </a:gs>
                    <a:gs pos="30000">
                      <a:schemeClr val="tx1"/>
                    </a:gs>
                  </a:gsLst>
                  <a:lin ang="5400000" scaled="0"/>
                </a:gradFill>
              </a:endParaRPr>
            </a:p>
            <a:p>
              <a:pPr>
                <a:lnSpc>
                  <a:spcPct val="90000"/>
                </a:lnSpc>
                <a:spcAft>
                  <a:spcPts val="600"/>
                </a:spcAft>
              </a:pPr>
              <a:r>
                <a:rPr lang="en-US" sz="1400" dirty="0">
                  <a:gradFill>
                    <a:gsLst>
                      <a:gs pos="2917">
                        <a:schemeClr val="tx1"/>
                      </a:gs>
                      <a:gs pos="30000">
                        <a:schemeClr val="tx1"/>
                      </a:gs>
                    </a:gsLst>
                    <a:lin ang="5400000" scaled="0"/>
                  </a:gradFill>
                </a:rPr>
                <a:t>CAML</a:t>
              </a:r>
            </a:p>
          </p:txBody>
        </p:sp>
        <p:pic>
          <p:nvPicPr>
            <p:cNvPr id="64" name="Picture 4" descr="Image result for sharepoint 2007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5459" y="1473173"/>
              <a:ext cx="963169" cy="959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p:cNvGrpSpPr/>
          <p:nvPr/>
        </p:nvGrpSpPr>
        <p:grpSpPr>
          <a:xfrm>
            <a:off x="328373" y="1641319"/>
            <a:ext cx="1800000" cy="3871546"/>
            <a:chOff x="328373" y="1641319"/>
            <a:chExt cx="1800000" cy="3871546"/>
          </a:xfrm>
        </p:grpSpPr>
        <p:sp>
          <p:nvSpPr>
            <p:cNvPr id="5" name="Flowchart: Connector 4"/>
            <p:cNvSpPr/>
            <p:nvPr/>
          </p:nvSpPr>
          <p:spPr>
            <a:xfrm>
              <a:off x="679822" y="3714613"/>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dirty="0">
                <a:solidFill>
                  <a:srgbClr val="FFFFFF"/>
                </a:solidFill>
              </a:endParaRPr>
            </a:p>
          </p:txBody>
        </p:sp>
        <p:sp>
          <p:nvSpPr>
            <p:cNvPr id="6" name="TextBox 5"/>
            <p:cNvSpPr txBox="1"/>
            <p:nvPr/>
          </p:nvSpPr>
          <p:spPr>
            <a:xfrm>
              <a:off x="328373" y="2898339"/>
              <a:ext cx="1098898" cy="670315"/>
            </a:xfrm>
            <a:prstGeom prst="rect">
              <a:avLst/>
            </a:prstGeom>
            <a:noFill/>
          </p:spPr>
          <p:txBody>
            <a:bodyPr wrap="none" rtlCol="0">
              <a:spAutoFit/>
            </a:bodyPr>
            <a:lstStyle/>
            <a:p>
              <a:pPr defTabSz="932559"/>
              <a:r>
                <a:rPr lang="en-US" sz="3671" dirty="0">
                  <a:solidFill>
                    <a:schemeClr val="tx2"/>
                  </a:solidFill>
                  <a:latin typeface="Segoe UI Light"/>
                </a:rPr>
                <a:t>2001</a:t>
              </a:r>
            </a:p>
          </p:txBody>
        </p:sp>
        <p:sp>
          <p:nvSpPr>
            <p:cNvPr id="23" name="TextBox 22"/>
            <p:cNvSpPr txBox="1"/>
            <p:nvPr/>
          </p:nvSpPr>
          <p:spPr>
            <a:xfrm>
              <a:off x="328373" y="2437503"/>
              <a:ext cx="1697839"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Portal Server 2001</a:t>
              </a:r>
            </a:p>
          </p:txBody>
        </p:sp>
        <p:sp>
          <p:nvSpPr>
            <p:cNvPr id="39" name="TextBox 38"/>
            <p:cNvSpPr txBox="1"/>
            <p:nvPr/>
          </p:nvSpPr>
          <p:spPr>
            <a:xfrm>
              <a:off x="328373" y="4287914"/>
              <a:ext cx="1509627" cy="1224951"/>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ASP</a:t>
              </a:r>
            </a:p>
            <a:p>
              <a:pPr>
                <a:lnSpc>
                  <a:spcPct val="90000"/>
                </a:lnSpc>
                <a:spcAft>
                  <a:spcPts val="600"/>
                </a:spcAft>
              </a:pPr>
              <a:r>
                <a:rPr lang="en-US" sz="1400" dirty="0">
                  <a:gradFill>
                    <a:gsLst>
                      <a:gs pos="2917">
                        <a:schemeClr val="tx1"/>
                      </a:gs>
                      <a:gs pos="30000">
                        <a:schemeClr val="tx1"/>
                      </a:gs>
                    </a:gsLst>
                    <a:lin ang="5400000" scaled="0"/>
                  </a:gradFill>
                </a:rPr>
                <a:t>Early Server Widget Tech</a:t>
              </a:r>
            </a:p>
            <a:p>
              <a:pPr>
                <a:lnSpc>
                  <a:spcPct val="90000"/>
                </a:lnSpc>
                <a:spcAft>
                  <a:spcPts val="600"/>
                </a:spcAft>
              </a:pPr>
              <a:r>
                <a:rPr lang="en-US" sz="1400" dirty="0">
                  <a:gradFill>
                    <a:gsLst>
                      <a:gs pos="2917">
                        <a:schemeClr val="tx1"/>
                      </a:gs>
                      <a:gs pos="30000">
                        <a:schemeClr val="tx1"/>
                      </a:gs>
                    </a:gsLst>
                    <a:lin ang="5400000" scaled="0"/>
                  </a:gradFill>
                </a:rPr>
                <a:t>Single Box</a:t>
              </a:r>
            </a:p>
          </p:txBody>
        </p:sp>
        <p:pic>
          <p:nvPicPr>
            <p:cNvPr id="1030" name="Picture 6" descr="Image result for sharepoint 2001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616" y="1641319"/>
              <a:ext cx="1740757" cy="6906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p:cNvGrpSpPr/>
          <p:nvPr/>
        </p:nvGrpSpPr>
        <p:grpSpPr>
          <a:xfrm>
            <a:off x="7693534" y="1421200"/>
            <a:ext cx="1799995" cy="4402519"/>
            <a:chOff x="7693534" y="1421200"/>
            <a:chExt cx="1799995" cy="4402519"/>
          </a:xfrm>
        </p:grpSpPr>
        <p:sp>
          <p:nvSpPr>
            <p:cNvPr id="41" name="TextBox 40"/>
            <p:cNvSpPr txBox="1"/>
            <p:nvPr/>
          </p:nvSpPr>
          <p:spPr>
            <a:xfrm>
              <a:off x="7693534" y="2922308"/>
              <a:ext cx="1284689" cy="657231"/>
            </a:xfrm>
            <a:prstGeom prst="rect">
              <a:avLst/>
            </a:prstGeom>
            <a:noFill/>
          </p:spPr>
          <p:txBody>
            <a:bodyPr wrap="none" rtlCol="0">
              <a:spAutoFit/>
            </a:bodyPr>
            <a:lstStyle/>
            <a:p>
              <a:pPr defTabSz="932559"/>
              <a:r>
                <a:rPr lang="en-US" sz="3671" dirty="0">
                  <a:solidFill>
                    <a:schemeClr val="tx2"/>
                  </a:solidFill>
                  <a:latin typeface="Segoe UI Light"/>
                </a:rPr>
                <a:t>2012</a:t>
              </a:r>
            </a:p>
          </p:txBody>
        </p:sp>
        <p:sp>
          <p:nvSpPr>
            <p:cNvPr id="44" name="TextBox 43"/>
            <p:cNvSpPr txBox="1"/>
            <p:nvPr/>
          </p:nvSpPr>
          <p:spPr>
            <a:xfrm>
              <a:off x="7693534" y="2436149"/>
              <a:ext cx="1410411" cy="531812"/>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2013</a:t>
              </a:r>
            </a:p>
          </p:txBody>
        </p:sp>
        <p:sp>
          <p:nvSpPr>
            <p:cNvPr id="45" name="TextBox 44"/>
            <p:cNvSpPr txBox="1"/>
            <p:nvPr/>
          </p:nvSpPr>
          <p:spPr>
            <a:xfrm>
              <a:off x="7693534" y="4287914"/>
              <a:ext cx="1799995" cy="153580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Search driven publishing sites</a:t>
              </a:r>
            </a:p>
            <a:p>
              <a:pPr>
                <a:lnSpc>
                  <a:spcPct val="90000"/>
                </a:lnSpc>
                <a:spcAft>
                  <a:spcPts val="600"/>
                </a:spcAft>
              </a:pPr>
              <a:r>
                <a:rPr lang="en-US" sz="1400" dirty="0">
                  <a:gradFill>
                    <a:gsLst>
                      <a:gs pos="2917">
                        <a:schemeClr val="tx1"/>
                      </a:gs>
                      <a:gs pos="30000">
                        <a:schemeClr val="tx1"/>
                      </a:gs>
                    </a:gsLst>
                    <a:lin ang="5400000" scaled="0"/>
                  </a:gradFill>
                </a:rPr>
                <a:t>Client-Side Rendering sprinkled in, e.g. CBS, MDS, etc.</a:t>
              </a:r>
            </a:p>
          </p:txBody>
        </p:sp>
        <p:pic>
          <p:nvPicPr>
            <p:cNvPr id="61" name="Picture 60"/>
            <p:cNvPicPr>
              <a:picLocks noChangeAspect="1"/>
            </p:cNvPicPr>
            <p:nvPr/>
          </p:nvPicPr>
          <p:blipFill rotWithShape="1">
            <a:blip r:embed="rId6"/>
            <a:srcRect r="63118"/>
            <a:stretch/>
          </p:blipFill>
          <p:spPr>
            <a:xfrm>
              <a:off x="7693534" y="1421200"/>
              <a:ext cx="1048843" cy="1069821"/>
            </a:xfrm>
            <a:prstGeom prst="rect">
              <a:avLst/>
            </a:prstGeom>
          </p:spPr>
        </p:pic>
        <p:sp>
          <p:nvSpPr>
            <p:cNvPr id="66" name="Flowchart: Connector 65"/>
            <p:cNvSpPr/>
            <p:nvPr/>
          </p:nvSpPr>
          <p:spPr>
            <a:xfrm>
              <a:off x="8137878" y="3714321"/>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grpSp>
      <p:grpSp>
        <p:nvGrpSpPr>
          <p:cNvPr id="63" name="Group 62"/>
          <p:cNvGrpSpPr/>
          <p:nvPr/>
        </p:nvGrpSpPr>
        <p:grpSpPr>
          <a:xfrm>
            <a:off x="9674621" y="1446592"/>
            <a:ext cx="2489582" cy="5072702"/>
            <a:chOff x="9534817" y="1446592"/>
            <a:chExt cx="2489582" cy="5072702"/>
          </a:xfrm>
        </p:grpSpPr>
        <p:sp>
          <p:nvSpPr>
            <p:cNvPr id="14" name="TextBox 13"/>
            <p:cNvSpPr txBox="1"/>
            <p:nvPr/>
          </p:nvSpPr>
          <p:spPr>
            <a:xfrm>
              <a:off x="9534817" y="2923661"/>
              <a:ext cx="2307042" cy="657231"/>
            </a:xfrm>
            <a:prstGeom prst="rect">
              <a:avLst/>
            </a:prstGeom>
            <a:noFill/>
          </p:spPr>
          <p:txBody>
            <a:bodyPr wrap="none" rtlCol="0">
              <a:spAutoFit/>
            </a:bodyPr>
            <a:lstStyle/>
            <a:p>
              <a:pPr defTabSz="932559"/>
              <a:r>
                <a:rPr lang="en-US" sz="3671" dirty="0">
                  <a:solidFill>
                    <a:schemeClr val="tx2"/>
                  </a:solidFill>
                  <a:latin typeface="Segoe UI Light"/>
                </a:rPr>
                <a:t>2016--19 …</a:t>
              </a:r>
            </a:p>
          </p:txBody>
        </p:sp>
        <p:sp>
          <p:nvSpPr>
            <p:cNvPr id="31" name="TextBox 30"/>
            <p:cNvSpPr txBox="1"/>
            <p:nvPr/>
          </p:nvSpPr>
          <p:spPr>
            <a:xfrm>
              <a:off x="9534817" y="2437502"/>
              <a:ext cx="1572675" cy="531812"/>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2016, SPO</a:t>
              </a:r>
            </a:p>
          </p:txBody>
        </p:sp>
        <p:sp>
          <p:nvSpPr>
            <p:cNvPr id="79" name="TextBox 78"/>
            <p:cNvSpPr txBox="1"/>
            <p:nvPr/>
          </p:nvSpPr>
          <p:spPr>
            <a:xfrm>
              <a:off x="9534817" y="4287914"/>
              <a:ext cx="2489582" cy="2231380"/>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Hybrid</a:t>
              </a:r>
            </a:p>
            <a:p>
              <a:pPr>
                <a:lnSpc>
                  <a:spcPct val="90000"/>
                </a:lnSpc>
                <a:spcAft>
                  <a:spcPts val="600"/>
                </a:spcAft>
              </a:pPr>
              <a:r>
                <a:rPr lang="en-US" sz="1400" dirty="0">
                  <a:gradFill>
                    <a:gsLst>
                      <a:gs pos="2917">
                        <a:schemeClr val="tx1"/>
                      </a:gs>
                      <a:gs pos="30000">
                        <a:schemeClr val="tx1"/>
                      </a:gs>
                    </a:gsLst>
                    <a:lin ang="5400000" scaled="0"/>
                  </a:gradFill>
                </a:rPr>
                <a:t>Modern standalone cloud apps, e.g. O365 Video, Delve, etc.</a:t>
              </a:r>
            </a:p>
            <a:p>
              <a:pPr>
                <a:lnSpc>
                  <a:spcPct val="90000"/>
                </a:lnSpc>
                <a:spcAft>
                  <a:spcPts val="600"/>
                </a:spcAft>
              </a:pPr>
              <a:r>
                <a:rPr lang="en-US" sz="1400" dirty="0">
                  <a:gradFill>
                    <a:gsLst>
                      <a:gs pos="2917">
                        <a:schemeClr val="tx1"/>
                      </a:gs>
                      <a:gs pos="30000">
                        <a:schemeClr val="tx1"/>
                      </a:gs>
                    </a:gsLst>
                    <a:lin ang="5400000" scaled="0"/>
                  </a:gradFill>
                </a:rPr>
                <a:t>…</a:t>
              </a:r>
            </a:p>
            <a:p>
              <a:pPr>
                <a:lnSpc>
                  <a:spcPct val="90000"/>
                </a:lnSpc>
                <a:spcAft>
                  <a:spcPts val="600"/>
                </a:spcAft>
              </a:pPr>
              <a:r>
                <a:rPr lang="en-US" sz="1400" b="1" dirty="0">
                  <a:solidFill>
                    <a:srgbClr val="FF0000"/>
                  </a:solidFill>
                </a:rPr>
                <a:t>Aug 2016</a:t>
              </a:r>
            </a:p>
            <a:p>
              <a:pPr>
                <a:lnSpc>
                  <a:spcPct val="90000"/>
                </a:lnSpc>
                <a:spcAft>
                  <a:spcPts val="600"/>
                </a:spcAft>
              </a:pPr>
              <a:r>
                <a:rPr lang="en-US" sz="1400" dirty="0">
                  <a:solidFill>
                    <a:srgbClr val="FF0000"/>
                  </a:solidFill>
                </a:rPr>
                <a:t>SPFx and Office Fabric</a:t>
              </a:r>
            </a:p>
            <a:p>
              <a:pPr>
                <a:lnSpc>
                  <a:spcPct val="90000"/>
                </a:lnSpc>
                <a:spcAft>
                  <a:spcPts val="600"/>
                </a:spcAft>
              </a:pPr>
              <a:r>
                <a:rPr lang="en-US" sz="1400" dirty="0">
                  <a:solidFill>
                    <a:srgbClr val="FF0000"/>
                  </a:solidFill>
                </a:rPr>
                <a:t>Modern SharePoint pages</a:t>
              </a:r>
            </a:p>
          </p:txBody>
        </p:sp>
        <p:pic>
          <p:nvPicPr>
            <p:cNvPr id="60" name="Picture 59"/>
            <p:cNvPicPr>
              <a:picLocks noChangeAspect="1"/>
            </p:cNvPicPr>
            <p:nvPr/>
          </p:nvPicPr>
          <p:blipFill rotWithShape="1">
            <a:blip r:embed="rId6"/>
            <a:srcRect r="63118"/>
            <a:stretch/>
          </p:blipFill>
          <p:spPr>
            <a:xfrm>
              <a:off x="9534817" y="1446592"/>
              <a:ext cx="1048843" cy="1069821"/>
            </a:xfrm>
            <a:prstGeom prst="rect">
              <a:avLst/>
            </a:prstGeom>
          </p:spPr>
        </p:pic>
        <p:sp>
          <p:nvSpPr>
            <p:cNvPr id="67" name="Flowchart: Connector 66"/>
            <p:cNvSpPr/>
            <p:nvPr/>
          </p:nvSpPr>
          <p:spPr>
            <a:xfrm>
              <a:off x="9953693" y="3724373"/>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grpSp>
      <p:pic>
        <p:nvPicPr>
          <p:cNvPr id="4" name="Picture 3" descr="A close up of a sign&#10;&#10;Description automatically generated">
            <a:extLst>
              <a:ext uri="{FF2B5EF4-FFF2-40B4-BE49-F238E27FC236}">
                <a16:creationId xmlns:a16="http://schemas.microsoft.com/office/drawing/2014/main" id="{2F871157-DAB6-4157-A344-D796D14826E2}"/>
              </a:ext>
            </a:extLst>
          </p:cNvPr>
          <p:cNvPicPr>
            <a:picLocks noChangeAspect="1"/>
          </p:cNvPicPr>
          <p:nvPr/>
        </p:nvPicPr>
        <p:blipFill>
          <a:blip r:embed="rId7"/>
          <a:stretch>
            <a:fillRect/>
          </a:stretch>
        </p:blipFill>
        <p:spPr>
          <a:xfrm>
            <a:off x="11343347" y="1576204"/>
            <a:ext cx="820856" cy="820856"/>
          </a:xfrm>
          <a:prstGeom prst="rect">
            <a:avLst/>
          </a:prstGeom>
        </p:spPr>
      </p:pic>
    </p:spTree>
    <p:extLst>
      <p:ext uri="{BB962C8B-B14F-4D97-AF65-F5344CB8AC3E}">
        <p14:creationId xmlns:p14="http://schemas.microsoft.com/office/powerpoint/2010/main" val="2918682731"/>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75F4F-FBD4-4577-9C1B-0EDB479D7887}"/>
              </a:ext>
            </a:extLst>
          </p:cNvPr>
          <p:cNvSpPr>
            <a:spLocks noGrp="1"/>
          </p:cNvSpPr>
          <p:nvPr>
            <p:ph type="title"/>
          </p:nvPr>
        </p:nvSpPr>
        <p:spPr/>
        <p:txBody>
          <a:bodyPr/>
          <a:lstStyle/>
          <a:p>
            <a:r>
              <a:rPr lang="en-GB" dirty="0">
                <a:solidFill>
                  <a:schemeClr val="bg1">
                    <a:lumMod val="25000"/>
                  </a:schemeClr>
                </a:solidFill>
              </a:rPr>
              <a:t>What is SharePoint Framework (SPFx)</a:t>
            </a:r>
          </a:p>
        </p:txBody>
      </p:sp>
      <p:sp>
        <p:nvSpPr>
          <p:cNvPr id="3" name="Text Placeholder 2">
            <a:extLst>
              <a:ext uri="{FF2B5EF4-FFF2-40B4-BE49-F238E27FC236}">
                <a16:creationId xmlns:a16="http://schemas.microsoft.com/office/drawing/2014/main" id="{77FB10DC-FDD4-4C84-B0BB-3F7CE80B573C}"/>
              </a:ext>
            </a:extLst>
          </p:cNvPr>
          <p:cNvSpPr>
            <a:spLocks noGrp="1"/>
          </p:cNvSpPr>
          <p:nvPr>
            <p:ph type="body" sz="quarter" idx="10"/>
          </p:nvPr>
        </p:nvSpPr>
        <p:spPr>
          <a:xfrm>
            <a:off x="529661" y="1476621"/>
            <a:ext cx="11375536" cy="3170793"/>
          </a:xfrm>
        </p:spPr>
        <p:txBody>
          <a:bodyPr>
            <a:normAutofit fontScale="70000" lnSpcReduction="20000"/>
          </a:bodyPr>
          <a:lstStyle/>
          <a:p>
            <a:pPr>
              <a:lnSpc>
                <a:spcPct val="130000"/>
              </a:lnSpc>
              <a:spcBef>
                <a:spcPts val="0"/>
              </a:spcBef>
              <a:buFont typeface="Wingdings" panose="05000000000000000000" pitchFamily="2" charset="2"/>
              <a:buChar char="ü"/>
            </a:pPr>
            <a:r>
              <a:rPr lang="en-US" sz="2400" dirty="0"/>
              <a:t>The SharePoint Framework (SPFx) is a page and web part model that provides full support for client-side SharePoint development, easy integration with SharePoint data, and support for open source tooling. With the SharePoint Framework, you can use modern web technologies and tools in your preferred development environment to build productive experiences and apps that are responsive and mobile-ready from day one. The SharePoint Framework works for SharePoint Online and on-premises (SharePoint 2016 Feature Pack 2 and SharePoint 2019).</a:t>
            </a:r>
          </a:p>
          <a:p>
            <a:pPr>
              <a:lnSpc>
                <a:spcPct val="130000"/>
              </a:lnSpc>
              <a:spcBef>
                <a:spcPts val="0"/>
              </a:spcBef>
              <a:buFont typeface="Wingdings" panose="05000000000000000000" pitchFamily="2" charset="2"/>
              <a:buChar char="ü"/>
            </a:pPr>
            <a:endParaRPr lang="en-US" sz="2400" dirty="0"/>
          </a:p>
          <a:p>
            <a:pPr>
              <a:lnSpc>
                <a:spcPct val="130000"/>
              </a:lnSpc>
              <a:spcBef>
                <a:spcPts val="0"/>
              </a:spcBef>
              <a:buFont typeface="Wingdings" panose="05000000000000000000" pitchFamily="2" charset="2"/>
              <a:buChar char="ü"/>
            </a:pPr>
            <a:r>
              <a:rPr lang="en-US" sz="2400" dirty="0"/>
              <a:t>Historically, we created web parts as full trust C# assemblies that were installed on the cloud servers. However, current development models for the most part involve JavaScript running in a browser making REST API calls to the SharePoint and Office 365 back-end workloads. The SharePoint Framework is the next evolution in SharePoint development.</a:t>
            </a:r>
          </a:p>
          <a:p>
            <a:pPr marL="0" indent="0">
              <a:lnSpc>
                <a:spcPct val="130000"/>
              </a:lnSpc>
              <a:spcBef>
                <a:spcPts val="0"/>
              </a:spcBef>
              <a:buNone/>
            </a:pPr>
            <a:endParaRPr lang="en-GB" dirty="0"/>
          </a:p>
        </p:txBody>
      </p:sp>
    </p:spTree>
    <p:extLst>
      <p:ext uri="{BB962C8B-B14F-4D97-AF65-F5344CB8AC3E}">
        <p14:creationId xmlns:p14="http://schemas.microsoft.com/office/powerpoint/2010/main" val="2719536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75F4F-FBD4-4577-9C1B-0EDB479D7887}"/>
              </a:ext>
            </a:extLst>
          </p:cNvPr>
          <p:cNvSpPr>
            <a:spLocks noGrp="1"/>
          </p:cNvSpPr>
          <p:nvPr>
            <p:ph type="title"/>
          </p:nvPr>
        </p:nvSpPr>
        <p:spPr/>
        <p:txBody>
          <a:bodyPr>
            <a:normAutofit/>
          </a:bodyPr>
          <a:lstStyle/>
          <a:p>
            <a:r>
              <a:rPr lang="en-US" dirty="0">
                <a:solidFill>
                  <a:schemeClr val="bg1">
                    <a:lumMod val="25000"/>
                  </a:schemeClr>
                </a:solidFill>
              </a:rPr>
              <a:t>Key features of the SharePoint Framework</a:t>
            </a:r>
            <a:endParaRPr lang="en-GB" dirty="0">
              <a:solidFill>
                <a:schemeClr val="bg1">
                  <a:lumMod val="25000"/>
                </a:schemeClr>
              </a:solidFill>
            </a:endParaRPr>
          </a:p>
        </p:txBody>
      </p:sp>
      <p:sp>
        <p:nvSpPr>
          <p:cNvPr id="3" name="Text Placeholder 2">
            <a:extLst>
              <a:ext uri="{FF2B5EF4-FFF2-40B4-BE49-F238E27FC236}">
                <a16:creationId xmlns:a16="http://schemas.microsoft.com/office/drawing/2014/main" id="{77FB10DC-FDD4-4C84-B0BB-3F7CE80B573C}"/>
              </a:ext>
            </a:extLst>
          </p:cNvPr>
          <p:cNvSpPr>
            <a:spLocks noGrp="1"/>
          </p:cNvSpPr>
          <p:nvPr>
            <p:ph type="body" sz="quarter" idx="10"/>
          </p:nvPr>
        </p:nvSpPr>
        <p:spPr>
          <a:xfrm>
            <a:off x="529661" y="1476621"/>
            <a:ext cx="11375536" cy="5103288"/>
          </a:xfrm>
        </p:spPr>
        <p:txBody>
          <a:bodyPr>
            <a:normAutofit fontScale="85000" lnSpcReduction="20000"/>
          </a:bodyPr>
          <a:lstStyle/>
          <a:p>
            <a:pPr>
              <a:lnSpc>
                <a:spcPct val="130000"/>
              </a:lnSpc>
              <a:spcBef>
                <a:spcPts val="0"/>
              </a:spcBef>
              <a:buFont typeface="Wingdings" panose="05000000000000000000" pitchFamily="2" charset="2"/>
              <a:buChar char="ü"/>
            </a:pPr>
            <a:r>
              <a:rPr lang="en-US" sz="2400" dirty="0"/>
              <a:t>It runs in the context of the current user and connection in the browser. There are no </a:t>
            </a:r>
            <a:r>
              <a:rPr lang="en-US" sz="2400" dirty="0" err="1"/>
              <a:t>iFrames</a:t>
            </a:r>
            <a:r>
              <a:rPr lang="en-US" sz="2400" dirty="0"/>
              <a:t> for the customization (JavaScript is embedded directly to the page).</a:t>
            </a:r>
          </a:p>
          <a:p>
            <a:pPr>
              <a:lnSpc>
                <a:spcPct val="130000"/>
              </a:lnSpc>
              <a:spcBef>
                <a:spcPts val="0"/>
              </a:spcBef>
              <a:buFont typeface="Wingdings" panose="05000000000000000000" pitchFamily="2" charset="2"/>
              <a:buChar char="ü"/>
            </a:pPr>
            <a:r>
              <a:rPr lang="en-US" sz="2400" dirty="0"/>
              <a:t>The controls are rendered in the normal page DOM.</a:t>
            </a:r>
          </a:p>
          <a:p>
            <a:pPr>
              <a:lnSpc>
                <a:spcPct val="130000"/>
              </a:lnSpc>
              <a:spcBef>
                <a:spcPts val="0"/>
              </a:spcBef>
              <a:buFont typeface="Wingdings" panose="05000000000000000000" pitchFamily="2" charset="2"/>
              <a:buChar char="ü"/>
            </a:pPr>
            <a:r>
              <a:rPr lang="en-US" sz="2400" dirty="0"/>
              <a:t>The controls are responsive and accessible by nature.</a:t>
            </a:r>
          </a:p>
          <a:p>
            <a:pPr>
              <a:lnSpc>
                <a:spcPct val="130000"/>
              </a:lnSpc>
              <a:spcBef>
                <a:spcPts val="0"/>
              </a:spcBef>
              <a:buFont typeface="Wingdings" panose="05000000000000000000" pitchFamily="2" charset="2"/>
              <a:buChar char="ü"/>
            </a:pPr>
            <a:r>
              <a:rPr lang="en-US" sz="2400" dirty="0"/>
              <a:t>It enables the developer to access the lifecycle in addition to render, load, serialize and deserialize, configuration changes, and more.</a:t>
            </a:r>
          </a:p>
          <a:p>
            <a:pPr>
              <a:lnSpc>
                <a:spcPct val="130000"/>
              </a:lnSpc>
              <a:spcBef>
                <a:spcPts val="0"/>
              </a:spcBef>
              <a:buFont typeface="Wingdings" panose="05000000000000000000" pitchFamily="2" charset="2"/>
              <a:buChar char="ü"/>
            </a:pPr>
            <a:r>
              <a:rPr lang="en-US" sz="2400" dirty="0"/>
              <a:t>It is framework-agnostic. You can use any JavaScript framework that you like: React, Handlebars, Knockout, Angular, and more.</a:t>
            </a:r>
          </a:p>
          <a:p>
            <a:pPr>
              <a:lnSpc>
                <a:spcPct val="130000"/>
              </a:lnSpc>
              <a:spcBef>
                <a:spcPts val="0"/>
              </a:spcBef>
              <a:buFont typeface="Wingdings" panose="05000000000000000000" pitchFamily="2" charset="2"/>
              <a:buChar char="ü"/>
            </a:pPr>
            <a:r>
              <a:rPr lang="en-US" sz="2400" dirty="0"/>
              <a:t>The toolchain is based on common open source client development tools such as npm, TypeScript, Yeoman, webpack, and gulp.</a:t>
            </a:r>
          </a:p>
          <a:p>
            <a:pPr>
              <a:lnSpc>
                <a:spcPct val="130000"/>
              </a:lnSpc>
              <a:spcBef>
                <a:spcPts val="0"/>
              </a:spcBef>
              <a:buFont typeface="Wingdings" panose="05000000000000000000" pitchFamily="2" charset="2"/>
              <a:buChar char="ü"/>
            </a:pPr>
            <a:r>
              <a:rPr lang="en-US" sz="2400" dirty="0"/>
              <a:t>Performance is reliable.</a:t>
            </a:r>
          </a:p>
          <a:p>
            <a:pPr>
              <a:lnSpc>
                <a:spcPct val="130000"/>
              </a:lnSpc>
              <a:spcBef>
                <a:spcPts val="0"/>
              </a:spcBef>
              <a:buFont typeface="Wingdings" panose="05000000000000000000" pitchFamily="2" charset="2"/>
              <a:buChar char="ü"/>
            </a:pPr>
            <a:r>
              <a:rPr lang="en-US" sz="2400" dirty="0"/>
              <a:t>End users can use SPFx client-side solutions that are approved by the tenant administrators (or their delegates) on all sites, including self-service team, group, or personal sites.</a:t>
            </a:r>
          </a:p>
          <a:p>
            <a:pPr>
              <a:lnSpc>
                <a:spcPct val="130000"/>
              </a:lnSpc>
              <a:spcBef>
                <a:spcPts val="0"/>
              </a:spcBef>
              <a:buFont typeface="Wingdings" panose="05000000000000000000" pitchFamily="2" charset="2"/>
              <a:buChar char="ü"/>
            </a:pPr>
            <a:r>
              <a:rPr lang="en-US" sz="2400" dirty="0"/>
              <a:t>SPFx web parts can be added to both classic and modern pages.</a:t>
            </a:r>
            <a:endParaRPr lang="en-GB" dirty="0"/>
          </a:p>
        </p:txBody>
      </p:sp>
    </p:spTree>
    <p:extLst>
      <p:ext uri="{BB962C8B-B14F-4D97-AF65-F5344CB8AC3E}">
        <p14:creationId xmlns:p14="http://schemas.microsoft.com/office/powerpoint/2010/main" val="2547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D434655-22DD-4777-BFA9-07EA08F1892B}"/>
              </a:ext>
            </a:extLst>
          </p:cNvPr>
          <p:cNvCxnSpPr>
            <a:cxnSpLocks/>
          </p:cNvCxnSpPr>
          <p:nvPr/>
        </p:nvCxnSpPr>
        <p:spPr>
          <a:xfrm>
            <a:off x="705860" y="1057411"/>
            <a:ext cx="1097568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3FEF587-96A1-47E4-BFDE-55BF1E4699CB}"/>
              </a:ext>
            </a:extLst>
          </p:cNvPr>
          <p:cNvSpPr>
            <a:spLocks noGrp="1"/>
          </p:cNvSpPr>
          <p:nvPr>
            <p:ph type="title"/>
          </p:nvPr>
        </p:nvSpPr>
        <p:spPr>
          <a:xfrm>
            <a:off x="705860" y="234003"/>
            <a:ext cx="10975683" cy="762587"/>
          </a:xfrm>
        </p:spPr>
        <p:txBody>
          <a:bodyPr/>
          <a:lstStyle/>
          <a:p>
            <a:r>
              <a:rPr lang="en-US" sz="4488" dirty="0">
                <a:solidFill>
                  <a:schemeClr val="bg1">
                    <a:lumMod val="25000"/>
                  </a:schemeClr>
                </a:solidFill>
                <a:ea typeface="+mj-ea"/>
                <a:cs typeface="+mj-cs"/>
              </a:rPr>
              <a:t>SPFx Version History</a:t>
            </a:r>
            <a:endParaRPr lang="en-IN" sz="4488" dirty="0">
              <a:solidFill>
                <a:schemeClr val="bg1">
                  <a:lumMod val="25000"/>
                </a:schemeClr>
              </a:solidFill>
              <a:ea typeface="+mj-ea"/>
              <a:cs typeface="+mj-cs"/>
            </a:endParaRPr>
          </a:p>
        </p:txBody>
      </p:sp>
      <p:sp>
        <p:nvSpPr>
          <p:cNvPr id="3" name="Text Placeholder 2">
            <a:extLst>
              <a:ext uri="{FF2B5EF4-FFF2-40B4-BE49-F238E27FC236}">
                <a16:creationId xmlns:a16="http://schemas.microsoft.com/office/drawing/2014/main" id="{B9279C18-0A31-41E1-985C-3127B38F4266}"/>
              </a:ext>
            </a:extLst>
          </p:cNvPr>
          <p:cNvSpPr>
            <a:spLocks noGrp="1"/>
          </p:cNvSpPr>
          <p:nvPr>
            <p:ph type="body" sz="quarter" idx="10"/>
          </p:nvPr>
        </p:nvSpPr>
        <p:spPr>
          <a:xfrm>
            <a:off x="705858" y="1260836"/>
            <a:ext cx="10975683" cy="1628833"/>
          </a:xfrm>
        </p:spPr>
        <p:txBody>
          <a:bodyPr/>
          <a:lstStyle/>
          <a:p>
            <a:pPr marL="0" indent="0" algn="just">
              <a:lnSpc>
                <a:spcPct val="110000"/>
              </a:lnSpc>
              <a:buNone/>
            </a:pPr>
            <a:r>
              <a:rPr lang="en-US" sz="2856" dirty="0">
                <a:latin typeface="Calibri (Body)"/>
              </a:rPr>
              <a:t>SharePoint Framework is a new development model for building SharePoint customization. In the last three years, we have seen many number of releases for SharePoint Framework. </a:t>
            </a:r>
          </a:p>
        </p:txBody>
      </p:sp>
      <p:sp>
        <p:nvSpPr>
          <p:cNvPr id="4" name="TextBox 3">
            <a:extLst>
              <a:ext uri="{FF2B5EF4-FFF2-40B4-BE49-F238E27FC236}">
                <a16:creationId xmlns:a16="http://schemas.microsoft.com/office/drawing/2014/main" id="{7CF4EB93-A85D-46A9-8F1D-26BEE475BEC1}"/>
              </a:ext>
            </a:extLst>
          </p:cNvPr>
          <p:cNvSpPr txBox="1"/>
          <p:nvPr/>
        </p:nvSpPr>
        <p:spPr>
          <a:xfrm>
            <a:off x="999420" y="3072010"/>
            <a:ext cx="10682121" cy="1600908"/>
          </a:xfrm>
          <a:prstGeom prst="rect">
            <a:avLst/>
          </a:prstGeom>
          <a:noFill/>
        </p:spPr>
        <p:txBody>
          <a:bodyPr wrap="square" lIns="0" tIns="0" rIns="0" bIns="0" rtlCol="0">
            <a:spAutoFit/>
          </a:bodyPr>
          <a:lstStyle/>
          <a:p>
            <a:pPr marL="349724" indent="-349724">
              <a:buFont typeface="Wingdings" panose="05000000000000000000" pitchFamily="2" charset="2"/>
              <a:buChar char="§"/>
            </a:pPr>
            <a:r>
              <a:rPr lang="nb-NO" sz="2040" b="1" spc="-71" dirty="0">
                <a:solidFill>
                  <a:schemeClr val="accent3">
                    <a:lumMod val="50000"/>
                  </a:schemeClr>
                </a:solidFill>
                <a:latin typeface="Calibri (Body)"/>
              </a:rPr>
              <a:t>17 Feb 2017 </a:t>
            </a:r>
            <a:r>
              <a:rPr lang="nb-NO" sz="2040" spc="-71" dirty="0">
                <a:solidFill>
                  <a:schemeClr val="accent3">
                    <a:lumMod val="50000"/>
                  </a:schemeClr>
                </a:solidFill>
                <a:latin typeface="Calibri (Body)"/>
              </a:rPr>
              <a:t>- GA(1.0.0), 1.0.1, 1.0.2, 1.1.0, 1.1.1, 1.1.3, 1.2.0, 1.3.0, 1.3.1, 1.3.2, 1.3.4, 1.4.0, 1.4.1, 1.5.0, 1.5.1, 1.6.0, 1.7.0, 1.7.1, 1.8.0, 1.8.1, 1.8.2, 1.9.0, 1.9.1, </a:t>
            </a:r>
            <a:r>
              <a:rPr lang="nb-NO" sz="2040" b="1" spc="-71" dirty="0">
                <a:solidFill>
                  <a:schemeClr val="accent3">
                    <a:lumMod val="50000"/>
                  </a:schemeClr>
                </a:solidFill>
                <a:latin typeface="Calibri (Body)"/>
              </a:rPr>
              <a:t>1.10.0</a:t>
            </a:r>
          </a:p>
          <a:p>
            <a:pPr marL="349724" indent="-349724">
              <a:buFont typeface="Wingdings" panose="05000000000000000000" pitchFamily="2" charset="2"/>
              <a:buChar char="§"/>
            </a:pPr>
            <a:endParaRPr lang="fr-FR" sz="2040" spc="-71" dirty="0">
              <a:solidFill>
                <a:schemeClr val="accent3">
                  <a:lumMod val="50000"/>
                </a:schemeClr>
              </a:solidFill>
              <a:latin typeface="Calibri (Body)"/>
            </a:endParaRPr>
          </a:p>
          <a:p>
            <a:pPr marL="349724" indent="-349724">
              <a:buFont typeface="Wingdings" panose="05000000000000000000" pitchFamily="2" charset="2"/>
              <a:buChar char="§"/>
            </a:pPr>
            <a:r>
              <a:rPr lang="fr-FR" sz="2040" b="1" spc="-71" dirty="0">
                <a:solidFill>
                  <a:schemeClr val="accent3">
                    <a:lumMod val="50000"/>
                  </a:schemeClr>
                </a:solidFill>
                <a:latin typeface="Calibri (Body)"/>
              </a:rPr>
              <a:t>Aug 2016 </a:t>
            </a:r>
            <a:r>
              <a:rPr lang="fr-FR" sz="2040" spc="-71" dirty="0">
                <a:solidFill>
                  <a:schemeClr val="accent3">
                    <a:lumMod val="50000"/>
                  </a:schemeClr>
                </a:solidFill>
                <a:latin typeface="Calibri (Body)"/>
              </a:rPr>
              <a:t>- Drop 1, Drop 2, Drop 3, Drop 4, Drop 5, Drop 6, RC0</a:t>
            </a:r>
          </a:p>
          <a:p>
            <a:endParaRPr lang="en-GB" sz="2040" spc="-71" dirty="0">
              <a:solidFill>
                <a:schemeClr val="accent3">
                  <a:lumMod val="50000"/>
                </a:schemeClr>
              </a:solidFill>
              <a:latin typeface="Calibri (Body)"/>
            </a:endParaRPr>
          </a:p>
        </p:txBody>
      </p:sp>
      <p:sp>
        <p:nvSpPr>
          <p:cNvPr id="6" name="Text Placeholder 2">
            <a:extLst>
              <a:ext uri="{FF2B5EF4-FFF2-40B4-BE49-F238E27FC236}">
                <a16:creationId xmlns:a16="http://schemas.microsoft.com/office/drawing/2014/main" id="{D8A7BE8B-46A8-4A07-88A0-E3F8DCA56E40}"/>
              </a:ext>
            </a:extLst>
          </p:cNvPr>
          <p:cNvSpPr txBox="1">
            <a:spLocks/>
          </p:cNvSpPr>
          <p:nvPr/>
        </p:nvSpPr>
        <p:spPr>
          <a:xfrm>
            <a:off x="705858" y="4551399"/>
            <a:ext cx="10975683" cy="1848822"/>
          </a:xfrm>
          <a:prstGeom prst="rect">
            <a:avLst/>
          </a:prstGeom>
        </p:spPr>
        <p:txBody>
          <a:bodyPr vert="horz" lIns="0" tIns="0" rIns="0" bIns="0" rtlCol="0">
            <a:noAutofit/>
          </a:bodyPr>
          <a:lstStyle>
            <a:lvl1pPr marL="284163" marR="0" indent="-284163" algn="l" defTabSz="914363" rtl="0" eaLnBrk="1" fontAlgn="auto" latinLnBrk="0" hangingPunct="1">
              <a:lnSpc>
                <a:spcPct val="90000"/>
              </a:lnSpc>
              <a:spcBef>
                <a:spcPct val="20000"/>
              </a:spcBef>
              <a:spcAft>
                <a:spcPts val="0"/>
              </a:spcAft>
              <a:buClrTx/>
              <a:buSzPct val="80000"/>
              <a:buFont typeface="Wingdings" pitchFamily="2" charset="2"/>
              <a:buChar char=""/>
              <a:tabLst/>
              <a:defRPr sz="4000" kern="1200" spc="-70" baseline="0">
                <a:gradFill>
                  <a:gsLst>
                    <a:gs pos="1250">
                      <a:schemeClr val="bg2"/>
                    </a:gs>
                    <a:gs pos="100000">
                      <a:schemeClr val="bg2"/>
                    </a:gs>
                  </a:gsLst>
                  <a:lin ang="5400000" scaled="0"/>
                </a:gradFill>
                <a:latin typeface="+mj-lt"/>
                <a:ea typeface="+mn-ea"/>
                <a:cs typeface="+mn-cs"/>
              </a:defRPr>
            </a:lvl1pPr>
            <a:lvl2pPr marL="517525"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41363" marR="0" indent="-223838"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3pPr>
            <a:lvl4pPr marL="914400" marR="0" indent="-173038"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087438" marR="0" indent="-173038"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buNone/>
            </a:pPr>
            <a:r>
              <a:rPr lang="en-US" sz="2856" spc="0" dirty="0">
                <a:solidFill>
                  <a:srgbClr val="333333"/>
                </a:solidFill>
                <a:latin typeface="Calibri (Body)"/>
              </a:rPr>
              <a:t>Always Microsoft recommend to use latest version, but in reality, it is very difficult to manage with team-based development, since we always don't  upgrade to a new version</a:t>
            </a:r>
            <a:r>
              <a:rPr lang="en-US" sz="2856" dirty="0">
                <a:solidFill>
                  <a:srgbClr val="333333"/>
                </a:solidFill>
                <a:latin typeface="Calibri (Body)"/>
              </a:rPr>
              <a:t>. </a:t>
            </a:r>
          </a:p>
        </p:txBody>
      </p:sp>
    </p:spTree>
    <p:extLst>
      <p:ext uri="{BB962C8B-B14F-4D97-AF65-F5344CB8AC3E}">
        <p14:creationId xmlns:p14="http://schemas.microsoft.com/office/powerpoint/2010/main" val="2968915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75F4F-FBD4-4577-9C1B-0EDB479D7887}"/>
              </a:ext>
            </a:extLst>
          </p:cNvPr>
          <p:cNvSpPr>
            <a:spLocks noGrp="1"/>
          </p:cNvSpPr>
          <p:nvPr>
            <p:ph type="title"/>
          </p:nvPr>
        </p:nvSpPr>
        <p:spPr/>
        <p:txBody>
          <a:bodyPr/>
          <a:lstStyle/>
          <a:p>
            <a:r>
              <a:rPr lang="en-GB" sz="4488" dirty="0">
                <a:solidFill>
                  <a:schemeClr val="bg1">
                    <a:lumMod val="25000"/>
                  </a:schemeClr>
                </a:solidFill>
                <a:ea typeface="+mj-ea"/>
                <a:cs typeface="+mj-cs"/>
              </a:rPr>
              <a:t>SharePoint Server Support</a:t>
            </a:r>
          </a:p>
        </p:txBody>
      </p:sp>
      <p:sp>
        <p:nvSpPr>
          <p:cNvPr id="3" name="Text Placeholder 2">
            <a:extLst>
              <a:ext uri="{FF2B5EF4-FFF2-40B4-BE49-F238E27FC236}">
                <a16:creationId xmlns:a16="http://schemas.microsoft.com/office/drawing/2014/main" id="{77FB10DC-FDD4-4C84-B0BB-3F7CE80B573C}"/>
              </a:ext>
            </a:extLst>
          </p:cNvPr>
          <p:cNvSpPr>
            <a:spLocks noGrp="1"/>
          </p:cNvSpPr>
          <p:nvPr>
            <p:ph type="body" sz="quarter" idx="10"/>
          </p:nvPr>
        </p:nvSpPr>
        <p:spPr>
          <a:xfrm>
            <a:off x="529661" y="1476621"/>
            <a:ext cx="11375536" cy="2143151"/>
          </a:xfrm>
        </p:spPr>
        <p:txBody>
          <a:bodyPr/>
          <a:lstStyle/>
          <a:p>
            <a:pPr marL="144000">
              <a:lnSpc>
                <a:spcPct val="130000"/>
              </a:lnSpc>
              <a:spcBef>
                <a:spcPts val="0"/>
              </a:spcBef>
              <a:buFont typeface="Wingdings" panose="05000000000000000000" pitchFamily="2" charset="2"/>
              <a:buChar char="ü"/>
            </a:pPr>
            <a:r>
              <a:rPr lang="en-US" sz="2400" dirty="0">
                <a:latin typeface="Calibri (Body)"/>
              </a:rPr>
              <a:t>SharePoint 2016 Feature Pack 2 supports SharePoint Framework </a:t>
            </a:r>
            <a:r>
              <a:rPr lang="en-GB" sz="2400" dirty="0">
                <a:latin typeface="Calibri (Body)"/>
              </a:rPr>
              <a:t> v1.1.0</a:t>
            </a:r>
          </a:p>
          <a:p>
            <a:pPr marL="144000" indent="0">
              <a:lnSpc>
                <a:spcPct val="130000"/>
              </a:lnSpc>
              <a:spcBef>
                <a:spcPts val="0"/>
              </a:spcBef>
              <a:buNone/>
            </a:pPr>
            <a:endParaRPr lang="en-GB" sz="2400" dirty="0">
              <a:latin typeface="Calibri (Body)"/>
            </a:endParaRPr>
          </a:p>
          <a:p>
            <a:pPr marL="144000">
              <a:lnSpc>
                <a:spcPct val="130000"/>
              </a:lnSpc>
              <a:spcBef>
                <a:spcPts val="0"/>
              </a:spcBef>
              <a:buFont typeface="Wingdings" panose="05000000000000000000" pitchFamily="2" charset="2"/>
              <a:buChar char="ü"/>
            </a:pPr>
            <a:r>
              <a:rPr lang="en-US" sz="2400" dirty="0">
                <a:latin typeface="Calibri (Body)"/>
              </a:rPr>
              <a:t>SharePoint 2019 supports SharePoint Framework v1.4.1</a:t>
            </a:r>
          </a:p>
          <a:p>
            <a:endParaRPr lang="en-GB" dirty="0">
              <a:latin typeface="Calibri (Body)"/>
            </a:endParaRPr>
          </a:p>
        </p:txBody>
      </p:sp>
    </p:spTree>
    <p:extLst>
      <p:ext uri="{BB962C8B-B14F-4D97-AF65-F5344CB8AC3E}">
        <p14:creationId xmlns:p14="http://schemas.microsoft.com/office/powerpoint/2010/main" val="339452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400" y="633600"/>
            <a:ext cx="11574000" cy="621580"/>
          </a:xfrm>
        </p:spPr>
        <p:txBody>
          <a:bodyPr/>
          <a:lstStyle/>
          <a:p>
            <a:pPr lvl="0"/>
            <a:r>
              <a:rPr lang="en-US" sz="4488" dirty="0">
                <a:solidFill>
                  <a:schemeClr val="bg1">
                    <a:lumMod val="25000"/>
                  </a:schemeClr>
                </a:solidFill>
                <a:ea typeface="+mj-ea"/>
                <a:cs typeface="+mj-cs"/>
              </a:rPr>
              <a:t>SharePoint Framework</a:t>
            </a:r>
          </a:p>
        </p:txBody>
      </p:sp>
      <p:grpSp>
        <p:nvGrpSpPr>
          <p:cNvPr id="6" name="Group 5"/>
          <p:cNvGrpSpPr/>
          <p:nvPr/>
        </p:nvGrpSpPr>
        <p:grpSpPr>
          <a:xfrm>
            <a:off x="6440484" y="1536545"/>
            <a:ext cx="5530765" cy="4702753"/>
            <a:chOff x="6440608" y="1425577"/>
            <a:chExt cx="5533905" cy="4705423"/>
          </a:xfrm>
        </p:grpSpPr>
        <p:pic>
          <p:nvPicPr>
            <p:cNvPr id="18" name="Picture 1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63958" y="1425577"/>
              <a:ext cx="1334644" cy="2732280"/>
            </a:xfrm>
            <a:prstGeom prst="rect">
              <a:avLst/>
            </a:prstGeom>
          </p:spPr>
        </p:pic>
        <p:sp>
          <p:nvSpPr>
            <p:cNvPr id="19" name="Left-Right Arrow 18"/>
            <p:cNvSpPr/>
            <p:nvPr/>
          </p:nvSpPr>
          <p:spPr bwMode="auto">
            <a:xfrm>
              <a:off x="6440608" y="4370583"/>
              <a:ext cx="5533905" cy="244914"/>
            </a:xfrm>
            <a:prstGeom prst="lef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0" name="TextBox 19"/>
            <p:cNvSpPr txBox="1"/>
            <p:nvPr/>
          </p:nvSpPr>
          <p:spPr>
            <a:xfrm>
              <a:off x="7467031" y="4551680"/>
              <a:ext cx="3500700" cy="647314"/>
            </a:xfrm>
            <a:prstGeom prst="rect">
              <a:avLst/>
            </a:prstGeom>
            <a:noFill/>
          </p:spPr>
          <p:txBody>
            <a:bodyPr wrap="none" lIns="186415" tIns="149133" rIns="186415" bIns="149133" rtlCol="0">
              <a:spAutoFit/>
            </a:bodyPr>
            <a:lstStyle/>
            <a:p>
              <a:pPr marL="0" marR="0" lvl="0" indent="0" defTabSz="932060"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gradFill>
                    <a:gsLst>
                      <a:gs pos="5660">
                        <a:schemeClr val="tx2"/>
                      </a:gs>
                      <a:gs pos="38000">
                        <a:schemeClr val="tx2"/>
                      </a:gs>
                    </a:gsLst>
                    <a:lin ang="5400000" scaled="0"/>
                  </a:gradFill>
                  <a:effectLst/>
                  <a:uLnTx/>
                  <a:uFillTx/>
                </a:rPr>
                <a:t>SharePoint Framework</a:t>
              </a:r>
            </a:p>
          </p:txBody>
        </p:sp>
        <p:sp>
          <p:nvSpPr>
            <p:cNvPr id="21" name="Rectangle 20"/>
            <p:cNvSpPr/>
            <p:nvPr/>
          </p:nvSpPr>
          <p:spPr bwMode="auto">
            <a:xfrm>
              <a:off x="9148012" y="5390465"/>
              <a:ext cx="2826501"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LOB Systems and Cloud Services</a:t>
              </a:r>
            </a:p>
          </p:txBody>
        </p:sp>
        <p:sp>
          <p:nvSpPr>
            <p:cNvPr id="17" name="Rectangle 16"/>
            <p:cNvSpPr/>
            <p:nvPr/>
          </p:nvSpPr>
          <p:spPr bwMode="auto">
            <a:xfrm>
              <a:off x="10448741" y="5179981"/>
              <a:ext cx="233012" cy="4209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 name="Rectangle 21"/>
            <p:cNvSpPr/>
            <p:nvPr/>
          </p:nvSpPr>
          <p:spPr bwMode="auto">
            <a:xfrm>
              <a:off x="6440609" y="5390465"/>
              <a:ext cx="2533707"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Microsoft Graph</a:t>
              </a:r>
            </a:p>
          </p:txBody>
        </p:sp>
        <p:sp>
          <p:nvSpPr>
            <p:cNvPr id="3" name="Rectangle 2"/>
            <p:cNvSpPr/>
            <p:nvPr/>
          </p:nvSpPr>
          <p:spPr bwMode="auto">
            <a:xfrm>
              <a:off x="7590956" y="5159125"/>
              <a:ext cx="233012" cy="4209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 name="Up-Down Arrow 23"/>
            <p:cNvSpPr/>
            <p:nvPr/>
          </p:nvSpPr>
          <p:spPr bwMode="auto">
            <a:xfrm>
              <a:off x="7629745"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6" name="Up-Down Arrow 25"/>
            <p:cNvSpPr/>
            <p:nvPr/>
          </p:nvSpPr>
          <p:spPr bwMode="auto">
            <a:xfrm>
              <a:off x="10483544"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pic>
          <p:nvPicPr>
            <p:cNvPr id="13" name="Picture 12"/>
            <p:cNvPicPr>
              <a:picLocks noChangeAspect="1"/>
            </p:cNvPicPr>
            <p:nvPr/>
          </p:nvPicPr>
          <p:blipFill rotWithShape="1">
            <a:blip r:embed="rId4"/>
            <a:srcRect l="869" t="1438" r="865" b="979"/>
            <a:stretch/>
          </p:blipFill>
          <p:spPr>
            <a:xfrm>
              <a:off x="8048221" y="1425577"/>
              <a:ext cx="3926292" cy="2732280"/>
            </a:xfrm>
            <a:prstGeom prst="rect">
              <a:avLst/>
            </a:prstGeom>
            <a:solidFill>
              <a:schemeClr val="tx1"/>
            </a:solidFill>
            <a:ln>
              <a:solidFill>
                <a:schemeClr val="bg2"/>
              </a:solidFill>
            </a:ln>
          </p:spPr>
        </p:pic>
        <p:sp>
          <p:nvSpPr>
            <p:cNvPr id="27" name="WP Emphasis 2"/>
            <p:cNvSpPr/>
            <p:nvPr/>
          </p:nvSpPr>
          <p:spPr bwMode="auto">
            <a:xfrm>
              <a:off x="9324056" y="2156218"/>
              <a:ext cx="1347505" cy="1687885"/>
            </a:xfrm>
            <a:prstGeom prst="rect">
              <a:avLst/>
            </a:prstGeom>
            <a:noFill/>
            <a:ln w="285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6" tIns="45688" rIns="45688" bIns="91376" numCol="1" spcCol="0" rtlCol="0" fromWordArt="0" anchor="b" anchorCtr="0" forceAA="0" compatLnSpc="1">
              <a:prstTxWarp prst="textNoShape">
                <a:avLst/>
              </a:prstTxWarp>
              <a:noAutofit/>
            </a:bodyPr>
            <a:lstStyle/>
            <a:p>
              <a:pPr marL="0" marR="0" lvl="0" indent="0" algn="ctr" defTabSz="91322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8" name="Group 7"/>
          <p:cNvGrpSpPr/>
          <p:nvPr/>
        </p:nvGrpSpPr>
        <p:grpSpPr>
          <a:xfrm>
            <a:off x="343886" y="1536545"/>
            <a:ext cx="5482380" cy="3653731"/>
            <a:chOff x="271722" y="2416520"/>
            <a:chExt cx="5376132" cy="3582922"/>
          </a:xfrm>
        </p:grpSpPr>
        <p:sp>
          <p:nvSpPr>
            <p:cNvPr id="10" name="Text Placeholder 1"/>
            <p:cNvSpPr txBox="1">
              <a:spLocks/>
            </p:cNvSpPr>
            <p:nvPr/>
          </p:nvSpPr>
          <p:spPr>
            <a:xfrm>
              <a:off x="271722" y="2416520"/>
              <a:ext cx="5376132" cy="3582922"/>
            </a:xfrm>
            <a:prstGeom prst="rect">
              <a:avLst/>
            </a:prstGeom>
          </p:spPr>
          <p:txBody>
            <a:bodyPr vert="horz" wrap="square" lIns="182776" tIns="93207" rIns="149133" bIns="93207"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Modern client-side development</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Lightweight web and mobile</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Powers our own experiences</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Backward compatible </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10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Supports open source tools </a:t>
              </a:r>
              <a:b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b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&amp; JavaScript web frameworks</a:t>
              </a:r>
            </a:p>
          </p:txBody>
        </p:sp>
        <p:grpSp>
          <p:nvGrpSpPr>
            <p:cNvPr id="4" name="Group 3"/>
            <p:cNvGrpSpPr/>
            <p:nvPr/>
          </p:nvGrpSpPr>
          <p:grpSpPr>
            <a:xfrm>
              <a:off x="437924" y="3021931"/>
              <a:ext cx="5209930" cy="1909214"/>
              <a:chOff x="437924" y="3021931"/>
              <a:chExt cx="5209930" cy="1909214"/>
            </a:xfrm>
          </p:grpSpPr>
          <p:cxnSp>
            <p:nvCxnSpPr>
              <p:cNvPr id="11" name="Straight Connector 10"/>
              <p:cNvCxnSpPr/>
              <p:nvPr/>
            </p:nvCxnSpPr>
            <p:spPr>
              <a:xfrm>
                <a:off x="437924" y="3021931"/>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37924" y="4296607"/>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37924" y="3659269"/>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37924" y="4931145"/>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18156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par>
                                <p:cTn id="10" presetID="2" presetClass="entr" presetSubtype="2" decel="10000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000" fill="hold"/>
                                        <p:tgtEl>
                                          <p:spTgt spid="6"/>
                                        </p:tgtEl>
                                        <p:attrNameLst>
                                          <p:attrName>ppt_x</p:attrName>
                                        </p:attrNameLst>
                                      </p:cBhvr>
                                      <p:tavLst>
                                        <p:tav tm="0">
                                          <p:val>
                                            <p:strVal val="1+#ppt_w/2"/>
                                          </p:val>
                                        </p:tav>
                                        <p:tav tm="100000">
                                          <p:val>
                                            <p:strVal val="#ppt_x"/>
                                          </p:val>
                                        </p:tav>
                                      </p:tavLst>
                                    </p:anim>
                                    <p:anim calcmode="lin" valueType="num">
                                      <p:cBhvr additive="base">
                                        <p:cTn id="13" dur="1000" fill="hold"/>
                                        <p:tgtEl>
                                          <p:spTgt spid="6"/>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Props1.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Office templates</Template>
  <TotalTime>2270</TotalTime>
  <Words>2682</Words>
  <Application>Microsoft Office PowerPoint</Application>
  <PresentationFormat>Custom</PresentationFormat>
  <Paragraphs>371</Paragraphs>
  <Slides>34</Slides>
  <Notes>19</Notes>
  <HiddenSlides>0</HiddenSlides>
  <MMClips>0</MMClips>
  <ScaleCrop>false</ScaleCrop>
  <HeadingPairs>
    <vt:vector size="8" baseType="variant">
      <vt:variant>
        <vt:lpstr>Fonts Used</vt:lpstr>
      </vt:variant>
      <vt:variant>
        <vt:i4>14</vt:i4>
      </vt:variant>
      <vt:variant>
        <vt:lpstr>Theme</vt:lpstr>
      </vt:variant>
      <vt:variant>
        <vt:i4>3</vt:i4>
      </vt:variant>
      <vt:variant>
        <vt:lpstr>Embedded OLE Servers</vt:lpstr>
      </vt:variant>
      <vt:variant>
        <vt:i4>1</vt:i4>
      </vt:variant>
      <vt:variant>
        <vt:lpstr>Slide Titles</vt:lpstr>
      </vt:variant>
      <vt:variant>
        <vt:i4>34</vt:i4>
      </vt:variant>
    </vt:vector>
  </HeadingPairs>
  <TitlesOfParts>
    <vt:vector size="52" baseType="lpstr">
      <vt:lpstr>Arial</vt:lpstr>
      <vt:lpstr>Calibri</vt:lpstr>
      <vt:lpstr>Calibri (Body)</vt:lpstr>
      <vt:lpstr>Calibri Light</vt:lpstr>
      <vt:lpstr>Consolas</vt:lpstr>
      <vt:lpstr>Proxima Nova</vt:lpstr>
      <vt:lpstr>Proxima Nova Semibold</vt:lpstr>
      <vt:lpstr>Segoe UI</vt:lpstr>
      <vt:lpstr>Segoe UI Black</vt:lpstr>
      <vt:lpstr>Segoe UI Light</vt:lpstr>
      <vt:lpstr>Segoe UI Semibold</vt:lpstr>
      <vt:lpstr>Segoe UI Semilight</vt:lpstr>
      <vt:lpstr>Times New Roman</vt:lpstr>
      <vt:lpstr>Wingdings</vt:lpstr>
      <vt:lpstr>Office 365 PPT Template - 2017</vt:lpstr>
      <vt:lpstr>1_Office 365 PPT Template - 2017</vt:lpstr>
      <vt:lpstr>1_Office Theme</vt:lpstr>
      <vt:lpstr>Acrobat Document</vt:lpstr>
      <vt:lpstr>SharePoint Framework M1 &amp; M2</vt:lpstr>
      <vt:lpstr>Jenkins NS</vt:lpstr>
      <vt:lpstr>Agenda</vt:lpstr>
      <vt:lpstr>SharePoint UX – Evolving cross versions</vt:lpstr>
      <vt:lpstr>What is SharePoint Framework (SPFx)</vt:lpstr>
      <vt:lpstr>Key features of the SharePoint Framework</vt:lpstr>
      <vt:lpstr>SPFx Version History</vt:lpstr>
      <vt:lpstr>SharePoint Server Support</vt:lpstr>
      <vt:lpstr>SharePoint Framework</vt:lpstr>
      <vt:lpstr>SharePoint Framework component types</vt:lpstr>
      <vt:lpstr>SharePoint Framework Hosted Scenarios</vt:lpstr>
      <vt:lpstr>What’s a modern page?</vt:lpstr>
      <vt:lpstr>Modern Site Pages</vt:lpstr>
      <vt:lpstr>Agenda</vt:lpstr>
      <vt:lpstr>Office 365 Developer Tenant Setup Steps</vt:lpstr>
      <vt:lpstr>Join the Office 365 Developer Program! </vt:lpstr>
      <vt:lpstr>Create App Catalog Site</vt:lpstr>
      <vt:lpstr>Create App Catalog Site</vt:lpstr>
      <vt:lpstr>Create a new Development Site collection</vt:lpstr>
      <vt:lpstr>SharePoint Online Hosted Workbench</vt:lpstr>
      <vt:lpstr>Configuring your SPFx Development Environment</vt:lpstr>
      <vt:lpstr>Open source tooling</vt:lpstr>
      <vt:lpstr>Server-side tool comparison</vt:lpstr>
      <vt:lpstr>Node.js - Runtime</vt:lpstr>
      <vt:lpstr>NPM – Node Package Manager</vt:lpstr>
      <vt:lpstr>Yeoman – Project Scaffolding Generator</vt:lpstr>
      <vt:lpstr>Gulp – Task Runner</vt:lpstr>
      <vt:lpstr>TypeScript – Typed JavaScript</vt:lpstr>
      <vt:lpstr>Validate local SPFx development configuration</vt:lpstr>
      <vt:lpstr>Demo</vt:lpstr>
      <vt:lpstr>Adding SPFx web parts to pages</vt:lpstr>
      <vt:lpstr>PowerPoint Presentation</vt:lpstr>
      <vt:lpstr>References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dc:title>
  <dc:subject>&lt;Speech title here&gt;</dc:subject>
  <dc:creator>Suzanna Zhuang</dc:creator>
  <cp:keywords/>
  <dc:description>Template: Angela Powell; ZUM Communications
Formatting: 
Audience Type:</dc:description>
  <cp:lastModifiedBy>Jenkins</cp:lastModifiedBy>
  <cp:revision>131</cp:revision>
  <dcterms:created xsi:type="dcterms:W3CDTF">2017-07-18T18:43:36Z</dcterms:created>
  <dcterms:modified xsi:type="dcterms:W3CDTF">2020-07-06T10:23:10Z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0x010100D3ABF6C041D593459317999ECA83895D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suzanz@microsoft.com</vt:lpwstr>
  </property>
  <property fmtid="{D5CDD505-2E9C-101B-9397-08002B2CF9AE}" pid="15" name="MSIP_Label_f42aa342-8706-4288-bd11-ebb85995028c_SetDate">
    <vt:lpwstr>2017-09-22T08:11:19.9949351-07:00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